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6" r:id="rId2"/>
    <p:sldId id="262" r:id="rId3"/>
    <p:sldId id="263" r:id="rId4"/>
    <p:sldId id="340" r:id="rId5"/>
    <p:sldId id="561" r:id="rId6"/>
    <p:sldId id="597" r:id="rId7"/>
    <p:sldId id="257" r:id="rId8"/>
    <p:sldId id="611" r:id="rId9"/>
    <p:sldId id="259" r:id="rId10"/>
    <p:sldId id="261" r:id="rId11"/>
    <p:sldId id="612" r:id="rId12"/>
    <p:sldId id="613" r:id="rId13"/>
    <p:sldId id="614" r:id="rId14"/>
    <p:sldId id="264"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4" r:id="rId32"/>
    <p:sldId id="283" r:id="rId33"/>
    <p:sldId id="285" r:id="rId34"/>
    <p:sldId id="286" r:id="rId35"/>
    <p:sldId id="288" r:id="rId36"/>
    <p:sldId id="287" r:id="rId37"/>
    <p:sldId id="289" r:id="rId38"/>
    <p:sldId id="290" r:id="rId39"/>
    <p:sldId id="291" r:id="rId40"/>
    <p:sldId id="292" r:id="rId41"/>
    <p:sldId id="293" r:id="rId42"/>
    <p:sldId id="615" r:id="rId43"/>
    <p:sldId id="295" r:id="rId44"/>
    <p:sldId id="296" r:id="rId45"/>
    <p:sldId id="297" r:id="rId46"/>
    <p:sldId id="310" r:id="rId47"/>
    <p:sldId id="298" r:id="rId48"/>
    <p:sldId id="299" r:id="rId49"/>
    <p:sldId id="301" r:id="rId50"/>
    <p:sldId id="300" r:id="rId51"/>
    <p:sldId id="302" r:id="rId52"/>
    <p:sldId id="308" r:id="rId53"/>
    <p:sldId id="309"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50" r:id="rId67"/>
    <p:sldId id="616" r:id="rId68"/>
    <p:sldId id="325" r:id="rId69"/>
    <p:sldId id="326" r:id="rId70"/>
    <p:sldId id="327" r:id="rId71"/>
    <p:sldId id="328" r:id="rId72"/>
    <p:sldId id="329" r:id="rId73"/>
    <p:sldId id="330" r:id="rId74"/>
    <p:sldId id="331" r:id="rId75"/>
    <p:sldId id="345" r:id="rId76"/>
    <p:sldId id="346" r:id="rId77"/>
    <p:sldId id="347" r:id="rId78"/>
    <p:sldId id="332" r:id="rId79"/>
    <p:sldId id="333" r:id="rId80"/>
    <p:sldId id="334" r:id="rId81"/>
    <p:sldId id="335" r:id="rId82"/>
    <p:sldId id="336" r:id="rId83"/>
    <p:sldId id="337" r:id="rId84"/>
    <p:sldId id="338" r:id="rId85"/>
    <p:sldId id="339" r:id="rId86"/>
    <p:sldId id="617" r:id="rId87"/>
    <p:sldId id="341" r:id="rId88"/>
    <p:sldId id="342" r:id="rId89"/>
    <p:sldId id="343" r:id="rId90"/>
    <p:sldId id="349" r:id="rId91"/>
    <p:sldId id="618" r:id="rId92"/>
    <p:sldId id="619" r:id="rId93"/>
    <p:sldId id="620" r:id="rId94"/>
    <p:sldId id="621" r:id="rId95"/>
    <p:sldId id="622" r:id="rId96"/>
    <p:sldId id="623" r:id="rId97"/>
    <p:sldId id="624" r:id="rId98"/>
    <p:sldId id="294" r:id="rId99"/>
    <p:sldId id="625" r:id="rId100"/>
    <p:sldId id="626" r:id="rId101"/>
    <p:sldId id="608" r:id="rId102"/>
    <p:sldId id="575" r:id="rId103"/>
    <p:sldId id="576" r:id="rId104"/>
    <p:sldId id="578" r:id="rId105"/>
    <p:sldId id="607" r:id="rId106"/>
    <p:sldId id="580" r:id="rId107"/>
    <p:sldId id="598" r:id="rId108"/>
    <p:sldId id="589" r:id="rId109"/>
    <p:sldId id="596" r:id="rId110"/>
    <p:sldId id="600" r:id="rId111"/>
    <p:sldId id="609" r:id="rId112"/>
    <p:sldId id="307" r:id="rId113"/>
    <p:sldId id="593" r:id="rId114"/>
    <p:sldId id="545" r:id="rId115"/>
    <p:sldId id="260" r:id="rId1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9" d="100"/>
          <a:sy n="49" d="100"/>
        </p:scale>
        <p:origin x="72" y="7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F7A7D2-C209-470C-B51B-6319CE8BD28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807AFE4-D2BF-40AE-A14F-0A97DB559139}">
      <dgm:prSet/>
      <dgm:spPr/>
      <dgm:t>
        <a:bodyPr/>
        <a:lstStyle/>
        <a:p>
          <a:pPr>
            <a:lnSpc>
              <a:spcPct val="100000"/>
            </a:lnSpc>
          </a:pPr>
          <a:r>
            <a:rPr lang="es-PE" b="1"/>
            <a:t>2. EQUIPOS DE PERFORACIÓN: SELECCÓN Y OPTIMIZACIÓN</a:t>
          </a:r>
          <a:endParaRPr lang="en-US"/>
        </a:p>
      </dgm:t>
    </dgm:pt>
    <dgm:pt modelId="{DA4A57C8-1388-4CE2-86FE-D38A0BE7302B}" type="parTrans" cxnId="{363B066C-CB95-4AAE-995A-868882790AF5}">
      <dgm:prSet/>
      <dgm:spPr/>
      <dgm:t>
        <a:bodyPr/>
        <a:lstStyle/>
        <a:p>
          <a:endParaRPr lang="en-US"/>
        </a:p>
      </dgm:t>
    </dgm:pt>
    <dgm:pt modelId="{53E8E418-DBA9-4E6D-83F3-487DBBB1B7D5}" type="sibTrans" cxnId="{363B066C-CB95-4AAE-995A-868882790AF5}">
      <dgm:prSet/>
      <dgm:spPr/>
      <dgm:t>
        <a:bodyPr/>
        <a:lstStyle/>
        <a:p>
          <a:pPr>
            <a:lnSpc>
              <a:spcPct val="100000"/>
            </a:lnSpc>
          </a:pPr>
          <a:endParaRPr lang="en-US"/>
        </a:p>
      </dgm:t>
    </dgm:pt>
    <dgm:pt modelId="{BA1EC853-2FED-4696-B491-FA42AF20B222}">
      <dgm:prSet/>
      <dgm:spPr/>
      <dgm:t>
        <a:bodyPr/>
        <a:lstStyle/>
        <a:p>
          <a:pPr>
            <a:lnSpc>
              <a:spcPct val="100000"/>
            </a:lnSpc>
          </a:pPr>
          <a:r>
            <a:rPr lang="es-PE"/>
            <a:t>Introducción</a:t>
          </a:r>
          <a:endParaRPr lang="en-US"/>
        </a:p>
      </dgm:t>
    </dgm:pt>
    <dgm:pt modelId="{9712ECC1-B51F-46B9-B1C0-B68B8D7D98CF}" type="parTrans" cxnId="{A034AF62-8BB3-4DF0-BBFD-BC39FA9F1BD9}">
      <dgm:prSet/>
      <dgm:spPr/>
      <dgm:t>
        <a:bodyPr/>
        <a:lstStyle/>
        <a:p>
          <a:endParaRPr lang="en-US"/>
        </a:p>
      </dgm:t>
    </dgm:pt>
    <dgm:pt modelId="{727E1969-8ED1-4F61-A469-8F867766D287}" type="sibTrans" cxnId="{A034AF62-8BB3-4DF0-BBFD-BC39FA9F1BD9}">
      <dgm:prSet/>
      <dgm:spPr/>
      <dgm:t>
        <a:bodyPr/>
        <a:lstStyle/>
        <a:p>
          <a:pPr>
            <a:lnSpc>
              <a:spcPct val="100000"/>
            </a:lnSpc>
          </a:pPr>
          <a:endParaRPr lang="en-US"/>
        </a:p>
      </dgm:t>
    </dgm:pt>
    <dgm:pt modelId="{39A43E04-0212-4666-AC13-7A6606B826DA}">
      <dgm:prSet/>
      <dgm:spPr/>
      <dgm:t>
        <a:bodyPr/>
        <a:lstStyle/>
        <a:p>
          <a:pPr>
            <a:lnSpc>
              <a:spcPct val="100000"/>
            </a:lnSpc>
          </a:pPr>
          <a:r>
            <a:rPr lang="es-PE"/>
            <a:t>Estrategias de selección y uso de equipos de perforación</a:t>
          </a:r>
          <a:endParaRPr lang="en-US"/>
        </a:p>
      </dgm:t>
    </dgm:pt>
    <dgm:pt modelId="{299059FD-1D21-4D5A-B9A5-F2705998191D}" type="parTrans" cxnId="{F554E81E-C80F-48C2-A2E3-325715708564}">
      <dgm:prSet/>
      <dgm:spPr/>
      <dgm:t>
        <a:bodyPr/>
        <a:lstStyle/>
        <a:p>
          <a:endParaRPr lang="en-US"/>
        </a:p>
      </dgm:t>
    </dgm:pt>
    <dgm:pt modelId="{4B2EAF0B-FAC1-47FC-ABC1-DEEE9DAABC57}" type="sibTrans" cxnId="{F554E81E-C80F-48C2-A2E3-325715708564}">
      <dgm:prSet/>
      <dgm:spPr/>
      <dgm:t>
        <a:bodyPr/>
        <a:lstStyle/>
        <a:p>
          <a:pPr>
            <a:lnSpc>
              <a:spcPct val="100000"/>
            </a:lnSpc>
          </a:pPr>
          <a:endParaRPr lang="en-US"/>
        </a:p>
      </dgm:t>
    </dgm:pt>
    <dgm:pt modelId="{4A6A0F98-0250-4E9C-A740-68EDE1C35951}">
      <dgm:prSet/>
      <dgm:spPr/>
      <dgm:t>
        <a:bodyPr/>
        <a:lstStyle/>
        <a:p>
          <a:pPr>
            <a:lnSpc>
              <a:spcPct val="100000"/>
            </a:lnSpc>
          </a:pPr>
          <a:r>
            <a:rPr lang="es-PE"/>
            <a:t>Sistemas de Perforación</a:t>
          </a:r>
          <a:endParaRPr lang="en-US"/>
        </a:p>
      </dgm:t>
    </dgm:pt>
    <dgm:pt modelId="{9D9597B5-860B-4968-99BC-184D88DC7421}" type="parTrans" cxnId="{F7F5F98E-9B39-4D0B-B9E6-F6C01EB51F54}">
      <dgm:prSet/>
      <dgm:spPr/>
      <dgm:t>
        <a:bodyPr/>
        <a:lstStyle/>
        <a:p>
          <a:endParaRPr lang="en-US"/>
        </a:p>
      </dgm:t>
    </dgm:pt>
    <dgm:pt modelId="{13B4A354-AD10-4AD3-98B7-E6DE78997871}" type="sibTrans" cxnId="{F7F5F98E-9B39-4D0B-B9E6-F6C01EB51F54}">
      <dgm:prSet/>
      <dgm:spPr/>
      <dgm:t>
        <a:bodyPr/>
        <a:lstStyle/>
        <a:p>
          <a:pPr>
            <a:lnSpc>
              <a:spcPct val="100000"/>
            </a:lnSpc>
          </a:pPr>
          <a:endParaRPr lang="en-US"/>
        </a:p>
      </dgm:t>
    </dgm:pt>
    <dgm:pt modelId="{5263092B-8735-412E-9934-3A8F2CAA9AEB}">
      <dgm:prSet/>
      <dgm:spPr/>
      <dgm:t>
        <a:bodyPr/>
        <a:lstStyle/>
        <a:p>
          <a:pPr>
            <a:lnSpc>
              <a:spcPct val="100000"/>
            </a:lnSpc>
          </a:pPr>
          <a:r>
            <a:rPr lang="es-PE"/>
            <a:t>Automatización de máquinas Perforadoras</a:t>
          </a:r>
          <a:endParaRPr lang="en-US"/>
        </a:p>
      </dgm:t>
    </dgm:pt>
    <dgm:pt modelId="{CC7D133E-77DD-42BB-BD85-1B937B3BB64E}" type="parTrans" cxnId="{52DAD6BD-47E0-4D81-B1A9-E2DBE0D26378}">
      <dgm:prSet/>
      <dgm:spPr/>
      <dgm:t>
        <a:bodyPr/>
        <a:lstStyle/>
        <a:p>
          <a:endParaRPr lang="en-US"/>
        </a:p>
      </dgm:t>
    </dgm:pt>
    <dgm:pt modelId="{EB1E7490-DEBB-4FBE-AC11-B7FA606B0674}" type="sibTrans" cxnId="{52DAD6BD-47E0-4D81-B1A9-E2DBE0D26378}">
      <dgm:prSet/>
      <dgm:spPr/>
      <dgm:t>
        <a:bodyPr/>
        <a:lstStyle/>
        <a:p>
          <a:pPr>
            <a:lnSpc>
              <a:spcPct val="100000"/>
            </a:lnSpc>
          </a:pPr>
          <a:endParaRPr lang="en-US"/>
        </a:p>
      </dgm:t>
    </dgm:pt>
    <dgm:pt modelId="{CC2B07FE-2D88-4DE4-AFEE-37898E4AC429}">
      <dgm:prSet/>
      <dgm:spPr/>
      <dgm:t>
        <a:bodyPr/>
        <a:lstStyle/>
        <a:p>
          <a:pPr>
            <a:lnSpc>
              <a:spcPct val="100000"/>
            </a:lnSpc>
          </a:pPr>
          <a:r>
            <a:rPr lang="es-PE"/>
            <a:t>Optimización de Desempeño de Perforadoras</a:t>
          </a:r>
          <a:endParaRPr lang="en-US"/>
        </a:p>
      </dgm:t>
    </dgm:pt>
    <dgm:pt modelId="{0CFF0351-A399-4519-8690-2B4DEF58D89A}" type="parTrans" cxnId="{4B53A7ED-A807-4DDB-8524-405EB041A871}">
      <dgm:prSet/>
      <dgm:spPr/>
      <dgm:t>
        <a:bodyPr/>
        <a:lstStyle/>
        <a:p>
          <a:endParaRPr lang="en-US"/>
        </a:p>
      </dgm:t>
    </dgm:pt>
    <dgm:pt modelId="{5444F06C-34EE-4CB1-BAC2-8F473A358D26}" type="sibTrans" cxnId="{4B53A7ED-A807-4DDB-8524-405EB041A871}">
      <dgm:prSet/>
      <dgm:spPr/>
      <dgm:t>
        <a:bodyPr/>
        <a:lstStyle/>
        <a:p>
          <a:pPr>
            <a:lnSpc>
              <a:spcPct val="100000"/>
            </a:lnSpc>
          </a:pPr>
          <a:endParaRPr lang="en-US"/>
        </a:p>
      </dgm:t>
    </dgm:pt>
    <dgm:pt modelId="{D4DCBA6D-EB78-427D-AF0E-75F03A7362C2}">
      <dgm:prSet/>
      <dgm:spPr/>
      <dgm:t>
        <a:bodyPr/>
        <a:lstStyle/>
        <a:p>
          <a:pPr>
            <a:lnSpc>
              <a:spcPct val="100000"/>
            </a:lnSpc>
          </a:pPr>
          <a:r>
            <a:rPr lang="es-PE"/>
            <a:t>Cálculo de la cantidad óptima de perforadoras</a:t>
          </a:r>
          <a:endParaRPr lang="en-US"/>
        </a:p>
      </dgm:t>
    </dgm:pt>
    <dgm:pt modelId="{427D9295-DC41-4AB3-B55D-B41B0A4CACEE}" type="parTrans" cxnId="{437D2D70-76AF-4F08-A544-F0AE1960F498}">
      <dgm:prSet/>
      <dgm:spPr/>
      <dgm:t>
        <a:bodyPr/>
        <a:lstStyle/>
        <a:p>
          <a:endParaRPr lang="en-US"/>
        </a:p>
      </dgm:t>
    </dgm:pt>
    <dgm:pt modelId="{1D58BB2C-F6CA-497A-9F83-E926D7183B13}" type="sibTrans" cxnId="{437D2D70-76AF-4F08-A544-F0AE1960F498}">
      <dgm:prSet/>
      <dgm:spPr/>
      <dgm:t>
        <a:bodyPr/>
        <a:lstStyle/>
        <a:p>
          <a:endParaRPr lang="en-US"/>
        </a:p>
      </dgm:t>
    </dgm:pt>
    <dgm:pt modelId="{47B873BA-7404-4B2C-9822-330428782678}" type="pres">
      <dgm:prSet presAssocID="{DEF7A7D2-C209-470C-B51B-6319CE8BD287}" presName="root" presStyleCnt="0">
        <dgm:presLayoutVars>
          <dgm:dir/>
          <dgm:resizeHandles val="exact"/>
        </dgm:presLayoutVars>
      </dgm:prSet>
      <dgm:spPr/>
    </dgm:pt>
    <dgm:pt modelId="{19570C3F-9B17-44CA-B618-1D4DE0FDFC64}" type="pres">
      <dgm:prSet presAssocID="{DEF7A7D2-C209-470C-B51B-6319CE8BD287}" presName="container" presStyleCnt="0">
        <dgm:presLayoutVars>
          <dgm:dir/>
          <dgm:resizeHandles val="exact"/>
        </dgm:presLayoutVars>
      </dgm:prSet>
      <dgm:spPr/>
    </dgm:pt>
    <dgm:pt modelId="{78179927-8964-42E4-8F3A-A139D544C00C}" type="pres">
      <dgm:prSet presAssocID="{3807AFE4-D2BF-40AE-A14F-0A97DB559139}" presName="compNode" presStyleCnt="0"/>
      <dgm:spPr/>
    </dgm:pt>
    <dgm:pt modelId="{59A29F59-61AB-4B83-9897-7A8B0FF2BA66}" type="pres">
      <dgm:prSet presAssocID="{3807AFE4-D2BF-40AE-A14F-0A97DB559139}" presName="iconBgRect" presStyleLbl="bgShp" presStyleIdx="0" presStyleCnt="7"/>
      <dgm:spPr/>
    </dgm:pt>
    <dgm:pt modelId="{D49528C4-DC08-422B-9785-B0EF7C767F45}" type="pres">
      <dgm:prSet presAssocID="{3807AFE4-D2BF-40AE-A14F-0A97DB55913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ning Tools"/>
        </a:ext>
      </dgm:extLst>
    </dgm:pt>
    <dgm:pt modelId="{987FD8EE-4C1A-4B7E-8F75-2692318B173E}" type="pres">
      <dgm:prSet presAssocID="{3807AFE4-D2BF-40AE-A14F-0A97DB559139}" presName="spaceRect" presStyleCnt="0"/>
      <dgm:spPr/>
    </dgm:pt>
    <dgm:pt modelId="{7DAFF75E-9F37-4C0F-B017-2F256D8582BA}" type="pres">
      <dgm:prSet presAssocID="{3807AFE4-D2BF-40AE-A14F-0A97DB559139}" presName="textRect" presStyleLbl="revTx" presStyleIdx="0" presStyleCnt="7">
        <dgm:presLayoutVars>
          <dgm:chMax val="1"/>
          <dgm:chPref val="1"/>
        </dgm:presLayoutVars>
      </dgm:prSet>
      <dgm:spPr/>
    </dgm:pt>
    <dgm:pt modelId="{FE88EDAA-949A-4C6D-861B-9613522A5808}" type="pres">
      <dgm:prSet presAssocID="{53E8E418-DBA9-4E6D-83F3-487DBBB1B7D5}" presName="sibTrans" presStyleLbl="sibTrans2D1" presStyleIdx="0" presStyleCnt="0"/>
      <dgm:spPr/>
    </dgm:pt>
    <dgm:pt modelId="{028EB4D8-71DF-4440-B2E4-FC98B09F1891}" type="pres">
      <dgm:prSet presAssocID="{BA1EC853-2FED-4696-B491-FA42AF20B222}" presName="compNode" presStyleCnt="0"/>
      <dgm:spPr/>
    </dgm:pt>
    <dgm:pt modelId="{4AA69AB8-7982-40B3-87DD-5450DE2F4EB2}" type="pres">
      <dgm:prSet presAssocID="{BA1EC853-2FED-4696-B491-FA42AF20B222}" presName="iconBgRect" presStyleLbl="bgShp" presStyleIdx="1" presStyleCnt="7"/>
      <dgm:spPr/>
    </dgm:pt>
    <dgm:pt modelId="{69D29C8C-DD01-482E-8782-1FD4EC6F8AFB}" type="pres">
      <dgm:prSet presAssocID="{BA1EC853-2FED-4696-B491-FA42AF20B22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ntasma"/>
        </a:ext>
      </dgm:extLst>
    </dgm:pt>
    <dgm:pt modelId="{CCB3FEAD-EFFE-48F8-83C5-2F10D8155456}" type="pres">
      <dgm:prSet presAssocID="{BA1EC853-2FED-4696-B491-FA42AF20B222}" presName="spaceRect" presStyleCnt="0"/>
      <dgm:spPr/>
    </dgm:pt>
    <dgm:pt modelId="{B104021F-BA89-4646-B2B4-B2F9926FC4D6}" type="pres">
      <dgm:prSet presAssocID="{BA1EC853-2FED-4696-B491-FA42AF20B222}" presName="textRect" presStyleLbl="revTx" presStyleIdx="1" presStyleCnt="7">
        <dgm:presLayoutVars>
          <dgm:chMax val="1"/>
          <dgm:chPref val="1"/>
        </dgm:presLayoutVars>
      </dgm:prSet>
      <dgm:spPr/>
    </dgm:pt>
    <dgm:pt modelId="{2FCBC78E-4530-4C6C-922C-354D8B4FAB7E}" type="pres">
      <dgm:prSet presAssocID="{727E1969-8ED1-4F61-A469-8F867766D287}" presName="sibTrans" presStyleLbl="sibTrans2D1" presStyleIdx="0" presStyleCnt="0"/>
      <dgm:spPr/>
    </dgm:pt>
    <dgm:pt modelId="{18A5F75B-B0AB-4FAD-8B28-4BB241447EFD}" type="pres">
      <dgm:prSet presAssocID="{39A43E04-0212-4666-AC13-7A6606B826DA}" presName="compNode" presStyleCnt="0"/>
      <dgm:spPr/>
    </dgm:pt>
    <dgm:pt modelId="{DD4FAE0A-1D91-4BA2-A2DC-E0B435069FCB}" type="pres">
      <dgm:prSet presAssocID="{39A43E04-0212-4666-AC13-7A6606B826DA}" presName="iconBgRect" presStyleLbl="bgShp" presStyleIdx="2" presStyleCnt="7"/>
      <dgm:spPr/>
    </dgm:pt>
    <dgm:pt modelId="{2FF576D5-2D18-4C31-A431-5EABE166651F}" type="pres">
      <dgm:prSet presAssocID="{39A43E04-0212-4666-AC13-7A6606B826D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rramientas"/>
        </a:ext>
      </dgm:extLst>
    </dgm:pt>
    <dgm:pt modelId="{F2FADCC4-EE20-41C4-BA8F-B68BE94D01F0}" type="pres">
      <dgm:prSet presAssocID="{39A43E04-0212-4666-AC13-7A6606B826DA}" presName="spaceRect" presStyleCnt="0"/>
      <dgm:spPr/>
    </dgm:pt>
    <dgm:pt modelId="{9E5154D0-F247-4D05-A4DA-DE30058699AD}" type="pres">
      <dgm:prSet presAssocID="{39A43E04-0212-4666-AC13-7A6606B826DA}" presName="textRect" presStyleLbl="revTx" presStyleIdx="2" presStyleCnt="7">
        <dgm:presLayoutVars>
          <dgm:chMax val="1"/>
          <dgm:chPref val="1"/>
        </dgm:presLayoutVars>
      </dgm:prSet>
      <dgm:spPr/>
    </dgm:pt>
    <dgm:pt modelId="{5D9B6459-EBC5-4ED6-BEC4-7500FA69F478}" type="pres">
      <dgm:prSet presAssocID="{4B2EAF0B-FAC1-47FC-ABC1-DEEE9DAABC57}" presName="sibTrans" presStyleLbl="sibTrans2D1" presStyleIdx="0" presStyleCnt="0"/>
      <dgm:spPr/>
    </dgm:pt>
    <dgm:pt modelId="{604E2D0D-50F3-4F64-8440-272AABADA3AD}" type="pres">
      <dgm:prSet presAssocID="{4A6A0F98-0250-4E9C-A740-68EDE1C35951}" presName="compNode" presStyleCnt="0"/>
      <dgm:spPr/>
    </dgm:pt>
    <dgm:pt modelId="{2DAF5460-C32B-4A8C-A980-37F1B419FAD3}" type="pres">
      <dgm:prSet presAssocID="{4A6A0F98-0250-4E9C-A740-68EDE1C35951}" presName="iconBgRect" presStyleLbl="bgShp" presStyleIdx="3" presStyleCnt="7"/>
      <dgm:spPr/>
    </dgm:pt>
    <dgm:pt modelId="{78C32A73-738C-4481-88FF-A52D9940D843}" type="pres">
      <dgm:prSet presAssocID="{4A6A0F98-0250-4E9C-A740-68EDE1C3595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xcavadora"/>
        </a:ext>
      </dgm:extLst>
    </dgm:pt>
    <dgm:pt modelId="{601E4BA7-47AB-4C66-9CDF-48C109DB5A05}" type="pres">
      <dgm:prSet presAssocID="{4A6A0F98-0250-4E9C-A740-68EDE1C35951}" presName="spaceRect" presStyleCnt="0"/>
      <dgm:spPr/>
    </dgm:pt>
    <dgm:pt modelId="{66636448-4E71-457E-A181-44A06BF86855}" type="pres">
      <dgm:prSet presAssocID="{4A6A0F98-0250-4E9C-A740-68EDE1C35951}" presName="textRect" presStyleLbl="revTx" presStyleIdx="3" presStyleCnt="7">
        <dgm:presLayoutVars>
          <dgm:chMax val="1"/>
          <dgm:chPref val="1"/>
        </dgm:presLayoutVars>
      </dgm:prSet>
      <dgm:spPr/>
    </dgm:pt>
    <dgm:pt modelId="{29F9FAA0-EB79-489F-B0B5-FD9E97258F0C}" type="pres">
      <dgm:prSet presAssocID="{13B4A354-AD10-4AD3-98B7-E6DE78997871}" presName="sibTrans" presStyleLbl="sibTrans2D1" presStyleIdx="0" presStyleCnt="0"/>
      <dgm:spPr/>
    </dgm:pt>
    <dgm:pt modelId="{9614B844-EA3F-4D81-9D85-D1502A0CEED7}" type="pres">
      <dgm:prSet presAssocID="{5263092B-8735-412E-9934-3A8F2CAA9AEB}" presName="compNode" presStyleCnt="0"/>
      <dgm:spPr/>
    </dgm:pt>
    <dgm:pt modelId="{4FF59774-D898-498E-87A4-0D70F044988A}" type="pres">
      <dgm:prSet presAssocID="{5263092B-8735-412E-9934-3A8F2CAA9AEB}" presName="iconBgRect" presStyleLbl="bgShp" presStyleIdx="4" presStyleCnt="7"/>
      <dgm:spPr/>
    </dgm:pt>
    <dgm:pt modelId="{CE57AD8F-3861-4535-A720-B88B93A7DFB1}" type="pres">
      <dgm:prSet presAssocID="{5263092B-8735-412E-9934-3A8F2CAA9AE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ngranajes"/>
        </a:ext>
      </dgm:extLst>
    </dgm:pt>
    <dgm:pt modelId="{C417E362-BAB9-46C7-9BBC-2C39740C7616}" type="pres">
      <dgm:prSet presAssocID="{5263092B-8735-412E-9934-3A8F2CAA9AEB}" presName="spaceRect" presStyleCnt="0"/>
      <dgm:spPr/>
    </dgm:pt>
    <dgm:pt modelId="{299245CF-A560-4558-A2C0-E0C0E32D83D1}" type="pres">
      <dgm:prSet presAssocID="{5263092B-8735-412E-9934-3A8F2CAA9AEB}" presName="textRect" presStyleLbl="revTx" presStyleIdx="4" presStyleCnt="7">
        <dgm:presLayoutVars>
          <dgm:chMax val="1"/>
          <dgm:chPref val="1"/>
        </dgm:presLayoutVars>
      </dgm:prSet>
      <dgm:spPr/>
    </dgm:pt>
    <dgm:pt modelId="{2E1800C0-E387-4AD3-ACBE-57D51BFA158C}" type="pres">
      <dgm:prSet presAssocID="{EB1E7490-DEBB-4FBE-AC11-B7FA606B0674}" presName="sibTrans" presStyleLbl="sibTrans2D1" presStyleIdx="0" presStyleCnt="0"/>
      <dgm:spPr/>
    </dgm:pt>
    <dgm:pt modelId="{D6B49AAC-5145-42FA-B804-15B9A7BC0E37}" type="pres">
      <dgm:prSet presAssocID="{CC2B07FE-2D88-4DE4-AFEE-37898E4AC429}" presName="compNode" presStyleCnt="0"/>
      <dgm:spPr/>
    </dgm:pt>
    <dgm:pt modelId="{BB7F4417-E002-4B3E-88D8-0B6CE8D940F8}" type="pres">
      <dgm:prSet presAssocID="{CC2B07FE-2D88-4DE4-AFEE-37898E4AC429}" presName="iconBgRect" presStyleLbl="bgShp" presStyleIdx="5" presStyleCnt="7"/>
      <dgm:spPr/>
    </dgm:pt>
    <dgm:pt modelId="{6F01629B-ACE6-4F36-8CE2-4E7C141944C0}" type="pres">
      <dgm:prSet presAssocID="{CC2B07FE-2D88-4DE4-AFEE-37898E4AC42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Indicador"/>
        </a:ext>
      </dgm:extLst>
    </dgm:pt>
    <dgm:pt modelId="{F0E214FC-1892-42BF-B8FA-09D7E12FA4DC}" type="pres">
      <dgm:prSet presAssocID="{CC2B07FE-2D88-4DE4-AFEE-37898E4AC429}" presName="spaceRect" presStyleCnt="0"/>
      <dgm:spPr/>
    </dgm:pt>
    <dgm:pt modelId="{C8E38F84-9380-4B6B-950F-6EF8DAD014A3}" type="pres">
      <dgm:prSet presAssocID="{CC2B07FE-2D88-4DE4-AFEE-37898E4AC429}" presName="textRect" presStyleLbl="revTx" presStyleIdx="5" presStyleCnt="7">
        <dgm:presLayoutVars>
          <dgm:chMax val="1"/>
          <dgm:chPref val="1"/>
        </dgm:presLayoutVars>
      </dgm:prSet>
      <dgm:spPr/>
    </dgm:pt>
    <dgm:pt modelId="{F8D894A7-0FEF-488E-AF99-6C7FF226D869}" type="pres">
      <dgm:prSet presAssocID="{5444F06C-34EE-4CB1-BAC2-8F473A358D26}" presName="sibTrans" presStyleLbl="sibTrans2D1" presStyleIdx="0" presStyleCnt="0"/>
      <dgm:spPr/>
    </dgm:pt>
    <dgm:pt modelId="{E14C9249-4435-4440-A776-CA632621F99D}" type="pres">
      <dgm:prSet presAssocID="{D4DCBA6D-EB78-427D-AF0E-75F03A7362C2}" presName="compNode" presStyleCnt="0"/>
      <dgm:spPr/>
    </dgm:pt>
    <dgm:pt modelId="{BD53321A-0AA2-42E5-AA1F-312A640159E5}" type="pres">
      <dgm:prSet presAssocID="{D4DCBA6D-EB78-427D-AF0E-75F03A7362C2}" presName="iconBgRect" presStyleLbl="bgShp" presStyleIdx="6" presStyleCnt="7"/>
      <dgm:spPr/>
    </dgm:pt>
    <dgm:pt modelId="{848B8411-6493-447E-844E-E97AE99FBC84}" type="pres">
      <dgm:prSet presAssocID="{D4DCBA6D-EB78-427D-AF0E-75F03A7362C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alculadora"/>
        </a:ext>
      </dgm:extLst>
    </dgm:pt>
    <dgm:pt modelId="{2EA51BCC-EF7A-4679-B099-9411A7D7F39D}" type="pres">
      <dgm:prSet presAssocID="{D4DCBA6D-EB78-427D-AF0E-75F03A7362C2}" presName="spaceRect" presStyleCnt="0"/>
      <dgm:spPr/>
    </dgm:pt>
    <dgm:pt modelId="{CFAB1B49-BDDD-4823-83CE-8EFE07B5BBDB}" type="pres">
      <dgm:prSet presAssocID="{D4DCBA6D-EB78-427D-AF0E-75F03A7362C2}" presName="textRect" presStyleLbl="revTx" presStyleIdx="6" presStyleCnt="7">
        <dgm:presLayoutVars>
          <dgm:chMax val="1"/>
          <dgm:chPref val="1"/>
        </dgm:presLayoutVars>
      </dgm:prSet>
      <dgm:spPr/>
    </dgm:pt>
  </dgm:ptLst>
  <dgm:cxnLst>
    <dgm:cxn modelId="{0A721200-4A4C-443C-B69C-F100639D4ACE}" type="presOf" srcId="{13B4A354-AD10-4AD3-98B7-E6DE78997871}" destId="{29F9FAA0-EB79-489F-B0B5-FD9E97258F0C}" srcOrd="0" destOrd="0" presId="urn:microsoft.com/office/officeart/2018/2/layout/IconCircleList"/>
    <dgm:cxn modelId="{0749FD17-C18E-4E98-B6CF-B9E5CB57DA51}" type="presOf" srcId="{5263092B-8735-412E-9934-3A8F2CAA9AEB}" destId="{299245CF-A560-4558-A2C0-E0C0E32D83D1}" srcOrd="0" destOrd="0" presId="urn:microsoft.com/office/officeart/2018/2/layout/IconCircleList"/>
    <dgm:cxn modelId="{F554E81E-C80F-48C2-A2E3-325715708564}" srcId="{DEF7A7D2-C209-470C-B51B-6319CE8BD287}" destId="{39A43E04-0212-4666-AC13-7A6606B826DA}" srcOrd="2" destOrd="0" parTransId="{299059FD-1D21-4D5A-B9A5-F2705998191D}" sibTransId="{4B2EAF0B-FAC1-47FC-ABC1-DEEE9DAABC57}"/>
    <dgm:cxn modelId="{A455B15B-EEA7-4BE1-A971-446B1EC66BD5}" type="presOf" srcId="{3807AFE4-D2BF-40AE-A14F-0A97DB559139}" destId="{7DAFF75E-9F37-4C0F-B017-2F256D8582BA}" srcOrd="0" destOrd="0" presId="urn:microsoft.com/office/officeart/2018/2/layout/IconCircleList"/>
    <dgm:cxn modelId="{A034AF62-8BB3-4DF0-BBFD-BC39FA9F1BD9}" srcId="{DEF7A7D2-C209-470C-B51B-6319CE8BD287}" destId="{BA1EC853-2FED-4696-B491-FA42AF20B222}" srcOrd="1" destOrd="0" parTransId="{9712ECC1-B51F-46B9-B1C0-B68B8D7D98CF}" sibTransId="{727E1969-8ED1-4F61-A469-8F867766D287}"/>
    <dgm:cxn modelId="{D9EF9449-8B8C-448B-8836-AB44BAC51698}" type="presOf" srcId="{EB1E7490-DEBB-4FBE-AC11-B7FA606B0674}" destId="{2E1800C0-E387-4AD3-ACBE-57D51BFA158C}" srcOrd="0" destOrd="0" presId="urn:microsoft.com/office/officeart/2018/2/layout/IconCircleList"/>
    <dgm:cxn modelId="{363B066C-CB95-4AAE-995A-868882790AF5}" srcId="{DEF7A7D2-C209-470C-B51B-6319CE8BD287}" destId="{3807AFE4-D2BF-40AE-A14F-0A97DB559139}" srcOrd="0" destOrd="0" parTransId="{DA4A57C8-1388-4CE2-86FE-D38A0BE7302B}" sibTransId="{53E8E418-DBA9-4E6D-83F3-487DBBB1B7D5}"/>
    <dgm:cxn modelId="{ED814D6D-2339-49E1-8FAB-78068A4E86F0}" type="presOf" srcId="{BA1EC853-2FED-4696-B491-FA42AF20B222}" destId="{B104021F-BA89-4646-B2B4-B2F9926FC4D6}" srcOrd="0" destOrd="0" presId="urn:microsoft.com/office/officeart/2018/2/layout/IconCircleList"/>
    <dgm:cxn modelId="{437D2D70-76AF-4F08-A544-F0AE1960F498}" srcId="{DEF7A7D2-C209-470C-B51B-6319CE8BD287}" destId="{D4DCBA6D-EB78-427D-AF0E-75F03A7362C2}" srcOrd="6" destOrd="0" parTransId="{427D9295-DC41-4AB3-B55D-B41B0A4CACEE}" sibTransId="{1D58BB2C-F6CA-497A-9F83-E926D7183B13}"/>
    <dgm:cxn modelId="{397BC550-2B0B-4B4B-B77F-F9D1A6611CFB}" type="presOf" srcId="{53E8E418-DBA9-4E6D-83F3-487DBBB1B7D5}" destId="{FE88EDAA-949A-4C6D-861B-9613522A5808}" srcOrd="0" destOrd="0" presId="urn:microsoft.com/office/officeart/2018/2/layout/IconCircleList"/>
    <dgm:cxn modelId="{F4375A57-FC68-4AD6-BE69-B29548CEBE9A}" type="presOf" srcId="{39A43E04-0212-4666-AC13-7A6606B826DA}" destId="{9E5154D0-F247-4D05-A4DA-DE30058699AD}" srcOrd="0" destOrd="0" presId="urn:microsoft.com/office/officeart/2018/2/layout/IconCircleList"/>
    <dgm:cxn modelId="{2812485A-8E51-4F6D-88CF-EC42040555B9}" type="presOf" srcId="{727E1969-8ED1-4F61-A469-8F867766D287}" destId="{2FCBC78E-4530-4C6C-922C-354D8B4FAB7E}" srcOrd="0" destOrd="0" presId="urn:microsoft.com/office/officeart/2018/2/layout/IconCircleList"/>
    <dgm:cxn modelId="{F7F5F98E-9B39-4D0B-B9E6-F6C01EB51F54}" srcId="{DEF7A7D2-C209-470C-B51B-6319CE8BD287}" destId="{4A6A0F98-0250-4E9C-A740-68EDE1C35951}" srcOrd="3" destOrd="0" parTransId="{9D9597B5-860B-4968-99BC-184D88DC7421}" sibTransId="{13B4A354-AD10-4AD3-98B7-E6DE78997871}"/>
    <dgm:cxn modelId="{37B9D19A-A87D-4387-B15A-DDEFE7C17396}" type="presOf" srcId="{D4DCBA6D-EB78-427D-AF0E-75F03A7362C2}" destId="{CFAB1B49-BDDD-4823-83CE-8EFE07B5BBDB}" srcOrd="0" destOrd="0" presId="urn:microsoft.com/office/officeart/2018/2/layout/IconCircleList"/>
    <dgm:cxn modelId="{6BCABDB2-C57A-42A8-8A2F-BB4F8F67BF36}" type="presOf" srcId="{4B2EAF0B-FAC1-47FC-ABC1-DEEE9DAABC57}" destId="{5D9B6459-EBC5-4ED6-BEC4-7500FA69F478}" srcOrd="0" destOrd="0" presId="urn:microsoft.com/office/officeart/2018/2/layout/IconCircleList"/>
    <dgm:cxn modelId="{52DAD6BD-47E0-4D81-B1A9-E2DBE0D26378}" srcId="{DEF7A7D2-C209-470C-B51B-6319CE8BD287}" destId="{5263092B-8735-412E-9934-3A8F2CAA9AEB}" srcOrd="4" destOrd="0" parTransId="{CC7D133E-77DD-42BB-BD85-1B937B3BB64E}" sibTransId="{EB1E7490-DEBB-4FBE-AC11-B7FA606B0674}"/>
    <dgm:cxn modelId="{88237FD9-375F-48F0-83BB-A2B7354C2FB1}" type="presOf" srcId="{DEF7A7D2-C209-470C-B51B-6319CE8BD287}" destId="{47B873BA-7404-4B2C-9822-330428782678}" srcOrd="0" destOrd="0" presId="urn:microsoft.com/office/officeart/2018/2/layout/IconCircleList"/>
    <dgm:cxn modelId="{64984DDC-0134-4F23-B200-90BBFE36C99D}" type="presOf" srcId="{4A6A0F98-0250-4E9C-A740-68EDE1C35951}" destId="{66636448-4E71-457E-A181-44A06BF86855}" srcOrd="0" destOrd="0" presId="urn:microsoft.com/office/officeart/2018/2/layout/IconCircleList"/>
    <dgm:cxn modelId="{4B53A7ED-A807-4DDB-8524-405EB041A871}" srcId="{DEF7A7D2-C209-470C-B51B-6319CE8BD287}" destId="{CC2B07FE-2D88-4DE4-AFEE-37898E4AC429}" srcOrd="5" destOrd="0" parTransId="{0CFF0351-A399-4519-8690-2B4DEF58D89A}" sibTransId="{5444F06C-34EE-4CB1-BAC2-8F473A358D26}"/>
    <dgm:cxn modelId="{C129FDED-5605-45D1-A846-A938B2B7F4A7}" type="presOf" srcId="{5444F06C-34EE-4CB1-BAC2-8F473A358D26}" destId="{F8D894A7-0FEF-488E-AF99-6C7FF226D869}" srcOrd="0" destOrd="0" presId="urn:microsoft.com/office/officeart/2018/2/layout/IconCircleList"/>
    <dgm:cxn modelId="{2AFF22FD-C04F-4C9D-B691-AD0BC88AB248}" type="presOf" srcId="{CC2B07FE-2D88-4DE4-AFEE-37898E4AC429}" destId="{C8E38F84-9380-4B6B-950F-6EF8DAD014A3}" srcOrd="0" destOrd="0" presId="urn:microsoft.com/office/officeart/2018/2/layout/IconCircleList"/>
    <dgm:cxn modelId="{3D7D1964-EA02-4E38-982A-98AA09D54673}" type="presParOf" srcId="{47B873BA-7404-4B2C-9822-330428782678}" destId="{19570C3F-9B17-44CA-B618-1D4DE0FDFC64}" srcOrd="0" destOrd="0" presId="urn:microsoft.com/office/officeart/2018/2/layout/IconCircleList"/>
    <dgm:cxn modelId="{1DF2D47A-28BE-41C0-B636-DBEBB851CD94}" type="presParOf" srcId="{19570C3F-9B17-44CA-B618-1D4DE0FDFC64}" destId="{78179927-8964-42E4-8F3A-A139D544C00C}" srcOrd="0" destOrd="0" presId="urn:microsoft.com/office/officeart/2018/2/layout/IconCircleList"/>
    <dgm:cxn modelId="{9E2445D3-3FBF-465C-92F6-7C627FE66B30}" type="presParOf" srcId="{78179927-8964-42E4-8F3A-A139D544C00C}" destId="{59A29F59-61AB-4B83-9897-7A8B0FF2BA66}" srcOrd="0" destOrd="0" presId="urn:microsoft.com/office/officeart/2018/2/layout/IconCircleList"/>
    <dgm:cxn modelId="{8CF8AC81-0DEA-4F58-9565-37191761ABA1}" type="presParOf" srcId="{78179927-8964-42E4-8F3A-A139D544C00C}" destId="{D49528C4-DC08-422B-9785-B0EF7C767F45}" srcOrd="1" destOrd="0" presId="urn:microsoft.com/office/officeart/2018/2/layout/IconCircleList"/>
    <dgm:cxn modelId="{AD8EF409-74EE-42E9-B482-CF6ABA1698E7}" type="presParOf" srcId="{78179927-8964-42E4-8F3A-A139D544C00C}" destId="{987FD8EE-4C1A-4B7E-8F75-2692318B173E}" srcOrd="2" destOrd="0" presId="urn:microsoft.com/office/officeart/2018/2/layout/IconCircleList"/>
    <dgm:cxn modelId="{B0B83AEB-3ABC-4DA6-8E65-05BB192B19C7}" type="presParOf" srcId="{78179927-8964-42E4-8F3A-A139D544C00C}" destId="{7DAFF75E-9F37-4C0F-B017-2F256D8582BA}" srcOrd="3" destOrd="0" presId="urn:microsoft.com/office/officeart/2018/2/layout/IconCircleList"/>
    <dgm:cxn modelId="{6FC3C6CB-27B5-468B-8085-17E20145873E}" type="presParOf" srcId="{19570C3F-9B17-44CA-B618-1D4DE0FDFC64}" destId="{FE88EDAA-949A-4C6D-861B-9613522A5808}" srcOrd="1" destOrd="0" presId="urn:microsoft.com/office/officeart/2018/2/layout/IconCircleList"/>
    <dgm:cxn modelId="{B23DA16E-70C0-4667-94C6-CEE6CC9CD27D}" type="presParOf" srcId="{19570C3F-9B17-44CA-B618-1D4DE0FDFC64}" destId="{028EB4D8-71DF-4440-B2E4-FC98B09F1891}" srcOrd="2" destOrd="0" presId="urn:microsoft.com/office/officeart/2018/2/layout/IconCircleList"/>
    <dgm:cxn modelId="{F753D653-9685-4FFA-A812-50F6054BE252}" type="presParOf" srcId="{028EB4D8-71DF-4440-B2E4-FC98B09F1891}" destId="{4AA69AB8-7982-40B3-87DD-5450DE2F4EB2}" srcOrd="0" destOrd="0" presId="urn:microsoft.com/office/officeart/2018/2/layout/IconCircleList"/>
    <dgm:cxn modelId="{36368E42-2D05-4AB0-BE8D-90626D0FE30B}" type="presParOf" srcId="{028EB4D8-71DF-4440-B2E4-FC98B09F1891}" destId="{69D29C8C-DD01-482E-8782-1FD4EC6F8AFB}" srcOrd="1" destOrd="0" presId="urn:microsoft.com/office/officeart/2018/2/layout/IconCircleList"/>
    <dgm:cxn modelId="{35791A15-D15C-4D6B-BF9B-E0DEF3BCB815}" type="presParOf" srcId="{028EB4D8-71DF-4440-B2E4-FC98B09F1891}" destId="{CCB3FEAD-EFFE-48F8-83C5-2F10D8155456}" srcOrd="2" destOrd="0" presId="urn:microsoft.com/office/officeart/2018/2/layout/IconCircleList"/>
    <dgm:cxn modelId="{3E7AAE3D-51F4-4010-B45B-59316BE718FA}" type="presParOf" srcId="{028EB4D8-71DF-4440-B2E4-FC98B09F1891}" destId="{B104021F-BA89-4646-B2B4-B2F9926FC4D6}" srcOrd="3" destOrd="0" presId="urn:microsoft.com/office/officeart/2018/2/layout/IconCircleList"/>
    <dgm:cxn modelId="{10EE2C7B-9A02-4937-B4E6-AE6E2D87AFD0}" type="presParOf" srcId="{19570C3F-9B17-44CA-B618-1D4DE0FDFC64}" destId="{2FCBC78E-4530-4C6C-922C-354D8B4FAB7E}" srcOrd="3" destOrd="0" presId="urn:microsoft.com/office/officeart/2018/2/layout/IconCircleList"/>
    <dgm:cxn modelId="{15857662-9786-4F3A-BCD1-2BC4D4C36846}" type="presParOf" srcId="{19570C3F-9B17-44CA-B618-1D4DE0FDFC64}" destId="{18A5F75B-B0AB-4FAD-8B28-4BB241447EFD}" srcOrd="4" destOrd="0" presId="urn:microsoft.com/office/officeart/2018/2/layout/IconCircleList"/>
    <dgm:cxn modelId="{4E86A228-1E20-445B-AFF1-4BCA53A80835}" type="presParOf" srcId="{18A5F75B-B0AB-4FAD-8B28-4BB241447EFD}" destId="{DD4FAE0A-1D91-4BA2-A2DC-E0B435069FCB}" srcOrd="0" destOrd="0" presId="urn:microsoft.com/office/officeart/2018/2/layout/IconCircleList"/>
    <dgm:cxn modelId="{4F52B501-18EB-4F64-8F72-6C98C713B937}" type="presParOf" srcId="{18A5F75B-B0AB-4FAD-8B28-4BB241447EFD}" destId="{2FF576D5-2D18-4C31-A431-5EABE166651F}" srcOrd="1" destOrd="0" presId="urn:microsoft.com/office/officeart/2018/2/layout/IconCircleList"/>
    <dgm:cxn modelId="{FB961D28-4E70-45F7-994A-B881B5F73427}" type="presParOf" srcId="{18A5F75B-B0AB-4FAD-8B28-4BB241447EFD}" destId="{F2FADCC4-EE20-41C4-BA8F-B68BE94D01F0}" srcOrd="2" destOrd="0" presId="urn:microsoft.com/office/officeart/2018/2/layout/IconCircleList"/>
    <dgm:cxn modelId="{7185151F-98BC-40EF-9D4E-DD18FE34C764}" type="presParOf" srcId="{18A5F75B-B0AB-4FAD-8B28-4BB241447EFD}" destId="{9E5154D0-F247-4D05-A4DA-DE30058699AD}" srcOrd="3" destOrd="0" presId="urn:microsoft.com/office/officeart/2018/2/layout/IconCircleList"/>
    <dgm:cxn modelId="{8AE1B4B1-F90A-4A08-A284-58A63E57C243}" type="presParOf" srcId="{19570C3F-9B17-44CA-B618-1D4DE0FDFC64}" destId="{5D9B6459-EBC5-4ED6-BEC4-7500FA69F478}" srcOrd="5" destOrd="0" presId="urn:microsoft.com/office/officeart/2018/2/layout/IconCircleList"/>
    <dgm:cxn modelId="{765E6A85-7712-4132-8FBA-D8364B826E52}" type="presParOf" srcId="{19570C3F-9B17-44CA-B618-1D4DE0FDFC64}" destId="{604E2D0D-50F3-4F64-8440-272AABADA3AD}" srcOrd="6" destOrd="0" presId="urn:microsoft.com/office/officeart/2018/2/layout/IconCircleList"/>
    <dgm:cxn modelId="{7C75C378-2AD5-4DA4-86BA-500B67683D88}" type="presParOf" srcId="{604E2D0D-50F3-4F64-8440-272AABADA3AD}" destId="{2DAF5460-C32B-4A8C-A980-37F1B419FAD3}" srcOrd="0" destOrd="0" presId="urn:microsoft.com/office/officeart/2018/2/layout/IconCircleList"/>
    <dgm:cxn modelId="{DDD2168F-B347-4047-B486-4889068B6BCC}" type="presParOf" srcId="{604E2D0D-50F3-4F64-8440-272AABADA3AD}" destId="{78C32A73-738C-4481-88FF-A52D9940D843}" srcOrd="1" destOrd="0" presId="urn:microsoft.com/office/officeart/2018/2/layout/IconCircleList"/>
    <dgm:cxn modelId="{38C5E624-B955-4D26-97CC-A763202B3F12}" type="presParOf" srcId="{604E2D0D-50F3-4F64-8440-272AABADA3AD}" destId="{601E4BA7-47AB-4C66-9CDF-48C109DB5A05}" srcOrd="2" destOrd="0" presId="urn:microsoft.com/office/officeart/2018/2/layout/IconCircleList"/>
    <dgm:cxn modelId="{77E6A369-7E30-409E-B217-3B2123D329E8}" type="presParOf" srcId="{604E2D0D-50F3-4F64-8440-272AABADA3AD}" destId="{66636448-4E71-457E-A181-44A06BF86855}" srcOrd="3" destOrd="0" presId="urn:microsoft.com/office/officeart/2018/2/layout/IconCircleList"/>
    <dgm:cxn modelId="{676EE4A5-B548-4CE8-BBBA-2B1F26ED96D9}" type="presParOf" srcId="{19570C3F-9B17-44CA-B618-1D4DE0FDFC64}" destId="{29F9FAA0-EB79-489F-B0B5-FD9E97258F0C}" srcOrd="7" destOrd="0" presId="urn:microsoft.com/office/officeart/2018/2/layout/IconCircleList"/>
    <dgm:cxn modelId="{3FAB9EA7-11CB-4AD3-9E4B-68B9A0178C4C}" type="presParOf" srcId="{19570C3F-9B17-44CA-B618-1D4DE0FDFC64}" destId="{9614B844-EA3F-4D81-9D85-D1502A0CEED7}" srcOrd="8" destOrd="0" presId="urn:microsoft.com/office/officeart/2018/2/layout/IconCircleList"/>
    <dgm:cxn modelId="{2C190F61-DB73-45B1-A204-B3C5FBE6B925}" type="presParOf" srcId="{9614B844-EA3F-4D81-9D85-D1502A0CEED7}" destId="{4FF59774-D898-498E-87A4-0D70F044988A}" srcOrd="0" destOrd="0" presId="urn:microsoft.com/office/officeart/2018/2/layout/IconCircleList"/>
    <dgm:cxn modelId="{53028A33-E4C0-49B1-A9D9-5DE9172324C0}" type="presParOf" srcId="{9614B844-EA3F-4D81-9D85-D1502A0CEED7}" destId="{CE57AD8F-3861-4535-A720-B88B93A7DFB1}" srcOrd="1" destOrd="0" presId="urn:microsoft.com/office/officeart/2018/2/layout/IconCircleList"/>
    <dgm:cxn modelId="{6642F985-059A-475A-AA06-77B6066FFBB4}" type="presParOf" srcId="{9614B844-EA3F-4D81-9D85-D1502A0CEED7}" destId="{C417E362-BAB9-46C7-9BBC-2C39740C7616}" srcOrd="2" destOrd="0" presId="urn:microsoft.com/office/officeart/2018/2/layout/IconCircleList"/>
    <dgm:cxn modelId="{DFBB0D39-2423-4941-AA91-F811B1579086}" type="presParOf" srcId="{9614B844-EA3F-4D81-9D85-D1502A0CEED7}" destId="{299245CF-A560-4558-A2C0-E0C0E32D83D1}" srcOrd="3" destOrd="0" presId="urn:microsoft.com/office/officeart/2018/2/layout/IconCircleList"/>
    <dgm:cxn modelId="{1CFF6AAE-2CF9-4193-9E46-FCA998FB72A4}" type="presParOf" srcId="{19570C3F-9B17-44CA-B618-1D4DE0FDFC64}" destId="{2E1800C0-E387-4AD3-ACBE-57D51BFA158C}" srcOrd="9" destOrd="0" presId="urn:microsoft.com/office/officeart/2018/2/layout/IconCircleList"/>
    <dgm:cxn modelId="{EB5F010E-12B8-4ECA-9A79-6DBD122DCF56}" type="presParOf" srcId="{19570C3F-9B17-44CA-B618-1D4DE0FDFC64}" destId="{D6B49AAC-5145-42FA-B804-15B9A7BC0E37}" srcOrd="10" destOrd="0" presId="urn:microsoft.com/office/officeart/2018/2/layout/IconCircleList"/>
    <dgm:cxn modelId="{69FD79B4-92C4-459B-85D5-5C75542557BA}" type="presParOf" srcId="{D6B49AAC-5145-42FA-B804-15B9A7BC0E37}" destId="{BB7F4417-E002-4B3E-88D8-0B6CE8D940F8}" srcOrd="0" destOrd="0" presId="urn:microsoft.com/office/officeart/2018/2/layout/IconCircleList"/>
    <dgm:cxn modelId="{EA01863D-7C41-4B27-B2ED-C3BA33C1A776}" type="presParOf" srcId="{D6B49AAC-5145-42FA-B804-15B9A7BC0E37}" destId="{6F01629B-ACE6-4F36-8CE2-4E7C141944C0}" srcOrd="1" destOrd="0" presId="urn:microsoft.com/office/officeart/2018/2/layout/IconCircleList"/>
    <dgm:cxn modelId="{F194B5A4-73FD-404F-97A5-0C81B6B49CD9}" type="presParOf" srcId="{D6B49AAC-5145-42FA-B804-15B9A7BC0E37}" destId="{F0E214FC-1892-42BF-B8FA-09D7E12FA4DC}" srcOrd="2" destOrd="0" presId="urn:microsoft.com/office/officeart/2018/2/layout/IconCircleList"/>
    <dgm:cxn modelId="{C6C3C5B7-2576-4224-9830-74021FAF779C}" type="presParOf" srcId="{D6B49AAC-5145-42FA-B804-15B9A7BC0E37}" destId="{C8E38F84-9380-4B6B-950F-6EF8DAD014A3}" srcOrd="3" destOrd="0" presId="urn:microsoft.com/office/officeart/2018/2/layout/IconCircleList"/>
    <dgm:cxn modelId="{43BA59F5-4793-482D-8A92-C621F3B0A269}" type="presParOf" srcId="{19570C3F-9B17-44CA-B618-1D4DE0FDFC64}" destId="{F8D894A7-0FEF-488E-AF99-6C7FF226D869}" srcOrd="11" destOrd="0" presId="urn:microsoft.com/office/officeart/2018/2/layout/IconCircleList"/>
    <dgm:cxn modelId="{2DF5EE00-2433-4DBA-B822-ED6D0C3F21BD}" type="presParOf" srcId="{19570C3F-9B17-44CA-B618-1D4DE0FDFC64}" destId="{E14C9249-4435-4440-A776-CA632621F99D}" srcOrd="12" destOrd="0" presId="urn:microsoft.com/office/officeart/2018/2/layout/IconCircleList"/>
    <dgm:cxn modelId="{68709836-755A-47A6-9A89-4DE23689B3D8}" type="presParOf" srcId="{E14C9249-4435-4440-A776-CA632621F99D}" destId="{BD53321A-0AA2-42E5-AA1F-312A640159E5}" srcOrd="0" destOrd="0" presId="urn:microsoft.com/office/officeart/2018/2/layout/IconCircleList"/>
    <dgm:cxn modelId="{8E223C53-0471-4A98-BE93-695E558B273A}" type="presParOf" srcId="{E14C9249-4435-4440-A776-CA632621F99D}" destId="{848B8411-6493-447E-844E-E97AE99FBC84}" srcOrd="1" destOrd="0" presId="urn:microsoft.com/office/officeart/2018/2/layout/IconCircleList"/>
    <dgm:cxn modelId="{62BE4417-5841-4308-B705-73A0B4307470}" type="presParOf" srcId="{E14C9249-4435-4440-A776-CA632621F99D}" destId="{2EA51BCC-EF7A-4679-B099-9411A7D7F39D}" srcOrd="2" destOrd="0" presId="urn:microsoft.com/office/officeart/2018/2/layout/IconCircleList"/>
    <dgm:cxn modelId="{21F57D5F-945F-444A-B82F-28600DD94FBA}" type="presParOf" srcId="{E14C9249-4435-4440-A776-CA632621F99D}" destId="{CFAB1B49-BDDD-4823-83CE-8EFE07B5BBDB}"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E28BFA-2EC7-4B09-8F41-42EC0D2CF6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D25F9DC-1281-4E43-9A29-D47820E4E05A}">
      <dgm:prSet/>
      <dgm:spPr/>
      <dgm:t>
        <a:bodyPr/>
        <a:lstStyle/>
        <a:p>
          <a:r>
            <a:rPr lang="es-ES" dirty="0"/>
            <a:t>Para el proceso de dimensionamiento de equipos debemos definir los siguientes puntos:</a:t>
          </a:r>
          <a:endParaRPr lang="en-US" dirty="0"/>
        </a:p>
      </dgm:t>
    </dgm:pt>
    <dgm:pt modelId="{5407134C-0BE2-43DF-AEA8-233BFE9F6147}" type="parTrans" cxnId="{3865C369-1C09-4093-98F4-1EAA2F6BE432}">
      <dgm:prSet/>
      <dgm:spPr/>
      <dgm:t>
        <a:bodyPr/>
        <a:lstStyle/>
        <a:p>
          <a:endParaRPr lang="en-US"/>
        </a:p>
      </dgm:t>
    </dgm:pt>
    <dgm:pt modelId="{6F4D8925-5A02-43F0-828A-F73C731DD882}" type="sibTrans" cxnId="{3865C369-1C09-4093-98F4-1EAA2F6BE432}">
      <dgm:prSet/>
      <dgm:spPr/>
      <dgm:t>
        <a:bodyPr/>
        <a:lstStyle/>
        <a:p>
          <a:endParaRPr lang="en-US"/>
        </a:p>
      </dgm:t>
    </dgm:pt>
    <dgm:pt modelId="{DB1354E5-8A35-4DBC-8402-B44B724EBB44}">
      <dgm:prSet/>
      <dgm:spPr/>
      <dgm:t>
        <a:bodyPr/>
        <a:lstStyle/>
        <a:p>
          <a:r>
            <a:rPr lang="es-ES"/>
            <a:t>Envergadura de nuestro proyecto (vida de la </a:t>
          </a:r>
          <a:r>
            <a:rPr lang="es-ES" b="1" i="1"/>
            <a:t>mina</a:t>
          </a:r>
          <a:r>
            <a:rPr lang="es-ES"/>
            <a:t>, reservas, etc.). </a:t>
          </a:r>
          <a:endParaRPr lang="en-US"/>
        </a:p>
      </dgm:t>
    </dgm:pt>
    <dgm:pt modelId="{BD25B9A4-0C6D-48EC-BBD5-7D8948464FAD}" type="parTrans" cxnId="{B99B7AA8-1FA2-45F7-87D6-05765933B445}">
      <dgm:prSet/>
      <dgm:spPr/>
      <dgm:t>
        <a:bodyPr/>
        <a:lstStyle/>
        <a:p>
          <a:endParaRPr lang="en-US"/>
        </a:p>
      </dgm:t>
    </dgm:pt>
    <dgm:pt modelId="{65F208CD-24ED-4C04-B699-A7202690F639}" type="sibTrans" cxnId="{B99B7AA8-1FA2-45F7-87D6-05765933B445}">
      <dgm:prSet/>
      <dgm:spPr/>
      <dgm:t>
        <a:bodyPr/>
        <a:lstStyle/>
        <a:p>
          <a:endParaRPr lang="en-US"/>
        </a:p>
      </dgm:t>
    </dgm:pt>
    <dgm:pt modelId="{B44BC6D8-B225-43E8-B94D-B502EC4B7890}">
      <dgm:prSet/>
      <dgm:spPr/>
      <dgm:t>
        <a:bodyPr/>
        <a:lstStyle/>
        <a:p>
          <a:r>
            <a:rPr lang="es-ES" dirty="0"/>
            <a:t>Programa de producción (movimiento de materiales). </a:t>
          </a:r>
          <a:endParaRPr lang="en-US" dirty="0"/>
        </a:p>
      </dgm:t>
    </dgm:pt>
    <dgm:pt modelId="{64152009-D779-4161-8334-B9FE5A3A2512}" type="parTrans" cxnId="{7EDF5F24-212A-4AC3-A4F2-C628B9DD4C63}">
      <dgm:prSet/>
      <dgm:spPr/>
      <dgm:t>
        <a:bodyPr/>
        <a:lstStyle/>
        <a:p>
          <a:endParaRPr lang="en-US"/>
        </a:p>
      </dgm:t>
    </dgm:pt>
    <dgm:pt modelId="{9CF45179-1E61-4965-97A6-E7855984DFC4}" type="sibTrans" cxnId="{7EDF5F24-212A-4AC3-A4F2-C628B9DD4C63}">
      <dgm:prSet/>
      <dgm:spPr/>
      <dgm:t>
        <a:bodyPr/>
        <a:lstStyle/>
        <a:p>
          <a:endParaRPr lang="en-US"/>
        </a:p>
      </dgm:t>
    </dgm:pt>
    <dgm:pt modelId="{5039009E-B736-44CF-BD18-33CC9442D2B6}">
      <dgm:prSet/>
      <dgm:spPr/>
      <dgm:t>
        <a:bodyPr/>
        <a:lstStyle/>
        <a:p>
          <a:r>
            <a:rPr lang="es-ES" dirty="0"/>
            <a:t>Parámetros de diseño (malla de perforación, perfiles de transporte, restricciones en dimensiones generales de                                       operación, altura de bancos, pendientes, etc.). </a:t>
          </a:r>
          <a:endParaRPr lang="en-US" dirty="0"/>
        </a:p>
      </dgm:t>
    </dgm:pt>
    <dgm:pt modelId="{800AE0E0-B605-46E8-BCAF-DD0728B6174D}" type="parTrans" cxnId="{D5B64B8A-41F7-4CBA-BA00-EB42A8C74A3D}">
      <dgm:prSet/>
      <dgm:spPr/>
      <dgm:t>
        <a:bodyPr/>
        <a:lstStyle/>
        <a:p>
          <a:endParaRPr lang="en-US"/>
        </a:p>
      </dgm:t>
    </dgm:pt>
    <dgm:pt modelId="{3E28D2F5-4312-481C-BF4E-BC5D813573A2}" type="sibTrans" cxnId="{D5B64B8A-41F7-4CBA-BA00-EB42A8C74A3D}">
      <dgm:prSet/>
      <dgm:spPr/>
      <dgm:t>
        <a:bodyPr/>
        <a:lstStyle/>
        <a:p>
          <a:endParaRPr lang="en-US"/>
        </a:p>
      </dgm:t>
    </dgm:pt>
    <dgm:pt modelId="{70FD2B70-D28F-4AAB-927D-DD3CCF60C1CB}">
      <dgm:prSet/>
      <dgm:spPr/>
      <dgm:t>
        <a:bodyPr/>
        <a:lstStyle/>
        <a:p>
          <a:r>
            <a:rPr lang="es-ES" dirty="0"/>
            <a:t>Tecnología disponible (equipos y maquinarias). </a:t>
          </a:r>
          <a:endParaRPr lang="en-US" dirty="0"/>
        </a:p>
      </dgm:t>
    </dgm:pt>
    <dgm:pt modelId="{C853421F-EBCF-4295-B99B-D848903E26EE}" type="parTrans" cxnId="{F6374E9E-557E-4573-83E0-DDF8D6B8DD9C}">
      <dgm:prSet/>
      <dgm:spPr/>
      <dgm:t>
        <a:bodyPr/>
        <a:lstStyle/>
        <a:p>
          <a:endParaRPr lang="en-US"/>
        </a:p>
      </dgm:t>
    </dgm:pt>
    <dgm:pt modelId="{C8BC3198-E404-406A-8894-461A83B12508}" type="sibTrans" cxnId="{F6374E9E-557E-4573-83E0-DDF8D6B8DD9C}">
      <dgm:prSet/>
      <dgm:spPr/>
      <dgm:t>
        <a:bodyPr/>
        <a:lstStyle/>
        <a:p>
          <a:endParaRPr lang="en-US"/>
        </a:p>
      </dgm:t>
    </dgm:pt>
    <dgm:pt modelId="{0CA5A1C3-6830-467F-A701-81BF54621728}">
      <dgm:prSet/>
      <dgm:spPr/>
      <dgm:t>
        <a:bodyPr/>
        <a:lstStyle/>
        <a:p>
          <a:r>
            <a:rPr lang="es-ES"/>
            <a:t>Factores operacionales (días de trabajo, sistemas de turnos, índices operacionales, etc.). </a:t>
          </a:r>
          <a:endParaRPr lang="en-US"/>
        </a:p>
      </dgm:t>
    </dgm:pt>
    <dgm:pt modelId="{5E07275D-CD21-4F77-91B6-C7ED67FABCE0}" type="parTrans" cxnId="{535C53E3-C09D-4133-BCD1-82D511AE5A6F}">
      <dgm:prSet/>
      <dgm:spPr/>
      <dgm:t>
        <a:bodyPr/>
        <a:lstStyle/>
        <a:p>
          <a:endParaRPr lang="en-US"/>
        </a:p>
      </dgm:t>
    </dgm:pt>
    <dgm:pt modelId="{A7D734FE-72C2-4823-AA7A-AF16F5648552}" type="sibTrans" cxnId="{535C53E3-C09D-4133-BCD1-82D511AE5A6F}">
      <dgm:prSet/>
      <dgm:spPr/>
      <dgm:t>
        <a:bodyPr/>
        <a:lstStyle/>
        <a:p>
          <a:endParaRPr lang="en-US"/>
        </a:p>
      </dgm:t>
    </dgm:pt>
    <dgm:pt modelId="{53909F91-757B-4C04-988B-6F28A308C57B}">
      <dgm:prSet/>
      <dgm:spPr/>
      <dgm:t>
        <a:bodyPr/>
        <a:lstStyle/>
        <a:p>
          <a:r>
            <a:rPr lang="es-ES"/>
            <a:t>Factores de relación </a:t>
          </a:r>
          <a:r>
            <a:rPr lang="es-ES" b="1" i="1"/>
            <a:t>Mina-Equipos</a:t>
          </a:r>
          <a:r>
            <a:rPr lang="es-ES"/>
            <a:t> (resistencia a la rodadura, abrasividad del material, etc.). </a:t>
          </a:r>
          <a:endParaRPr lang="en-US"/>
        </a:p>
      </dgm:t>
    </dgm:pt>
    <dgm:pt modelId="{DBE50CD5-78A8-437F-A4DB-B833D40AFB63}" type="parTrans" cxnId="{9CC7B05C-4E50-4933-8192-4A0FB6DDA7DF}">
      <dgm:prSet/>
      <dgm:spPr/>
      <dgm:t>
        <a:bodyPr/>
        <a:lstStyle/>
        <a:p>
          <a:endParaRPr lang="en-US"/>
        </a:p>
      </dgm:t>
    </dgm:pt>
    <dgm:pt modelId="{C90965E7-07DD-4EA1-8977-3B040D508177}" type="sibTrans" cxnId="{9CC7B05C-4E50-4933-8192-4A0FB6DDA7DF}">
      <dgm:prSet/>
      <dgm:spPr/>
      <dgm:t>
        <a:bodyPr/>
        <a:lstStyle/>
        <a:p>
          <a:endParaRPr lang="en-US"/>
        </a:p>
      </dgm:t>
    </dgm:pt>
    <dgm:pt modelId="{8DE32369-309E-445A-9A5D-93470D30EA77}">
      <dgm:prSet/>
      <dgm:spPr/>
      <dgm:t>
        <a:bodyPr/>
        <a:lstStyle/>
        <a:p>
          <a:r>
            <a:rPr lang="es-ES"/>
            <a:t>Rendimientos y costos estimados. </a:t>
          </a:r>
          <a:endParaRPr lang="en-US"/>
        </a:p>
      </dgm:t>
    </dgm:pt>
    <dgm:pt modelId="{06F19DA4-AB10-4C5D-A658-3B363E47FBEE}" type="parTrans" cxnId="{D022DD78-30F0-4D32-92E4-98F41245D6F6}">
      <dgm:prSet/>
      <dgm:spPr/>
      <dgm:t>
        <a:bodyPr/>
        <a:lstStyle/>
        <a:p>
          <a:endParaRPr lang="en-US"/>
        </a:p>
      </dgm:t>
    </dgm:pt>
    <dgm:pt modelId="{DA5D1D2F-55B0-429A-88D0-C697F93BD567}" type="sibTrans" cxnId="{D022DD78-30F0-4D32-92E4-98F41245D6F6}">
      <dgm:prSet/>
      <dgm:spPr/>
      <dgm:t>
        <a:bodyPr/>
        <a:lstStyle/>
        <a:p>
          <a:endParaRPr lang="en-US"/>
        </a:p>
      </dgm:t>
    </dgm:pt>
    <dgm:pt modelId="{2B9835A0-6993-483C-9039-5B9F42542F93}" type="pres">
      <dgm:prSet presAssocID="{7FE28BFA-2EC7-4B09-8F41-42EC0D2CF6BC}" presName="linear" presStyleCnt="0">
        <dgm:presLayoutVars>
          <dgm:animLvl val="lvl"/>
          <dgm:resizeHandles val="exact"/>
        </dgm:presLayoutVars>
      </dgm:prSet>
      <dgm:spPr/>
    </dgm:pt>
    <dgm:pt modelId="{560EF26A-0929-4CE3-B99A-CF6D8F5A9CCB}" type="pres">
      <dgm:prSet presAssocID="{1D25F9DC-1281-4E43-9A29-D47820E4E05A}" presName="parentText" presStyleLbl="node1" presStyleIdx="0" presStyleCnt="1">
        <dgm:presLayoutVars>
          <dgm:chMax val="0"/>
          <dgm:bulletEnabled val="1"/>
        </dgm:presLayoutVars>
      </dgm:prSet>
      <dgm:spPr/>
    </dgm:pt>
    <dgm:pt modelId="{F613478E-E477-4271-A882-0F7ADA64537B}" type="pres">
      <dgm:prSet presAssocID="{1D25F9DC-1281-4E43-9A29-D47820E4E05A}" presName="childText" presStyleLbl="revTx" presStyleIdx="0" presStyleCnt="1">
        <dgm:presLayoutVars>
          <dgm:bulletEnabled val="1"/>
        </dgm:presLayoutVars>
      </dgm:prSet>
      <dgm:spPr/>
    </dgm:pt>
  </dgm:ptLst>
  <dgm:cxnLst>
    <dgm:cxn modelId="{FF6B0B12-D9F3-4C9D-BB5C-DE711CEF0CEC}" type="presOf" srcId="{8DE32369-309E-445A-9A5D-93470D30EA77}" destId="{F613478E-E477-4271-A882-0F7ADA64537B}" srcOrd="0" destOrd="6" presId="urn:microsoft.com/office/officeart/2005/8/layout/vList2"/>
    <dgm:cxn modelId="{7EDF5F24-212A-4AC3-A4F2-C628B9DD4C63}" srcId="{1D25F9DC-1281-4E43-9A29-D47820E4E05A}" destId="{B44BC6D8-B225-43E8-B94D-B502EC4B7890}" srcOrd="1" destOrd="0" parTransId="{64152009-D779-4161-8334-B9FE5A3A2512}" sibTransId="{9CF45179-1E61-4965-97A6-E7855984DFC4}"/>
    <dgm:cxn modelId="{9CC7B05C-4E50-4933-8192-4A0FB6DDA7DF}" srcId="{1D25F9DC-1281-4E43-9A29-D47820E4E05A}" destId="{53909F91-757B-4C04-988B-6F28A308C57B}" srcOrd="5" destOrd="0" parTransId="{DBE50CD5-78A8-437F-A4DB-B833D40AFB63}" sibTransId="{C90965E7-07DD-4EA1-8977-3B040D508177}"/>
    <dgm:cxn modelId="{3865C369-1C09-4093-98F4-1EAA2F6BE432}" srcId="{7FE28BFA-2EC7-4B09-8F41-42EC0D2CF6BC}" destId="{1D25F9DC-1281-4E43-9A29-D47820E4E05A}" srcOrd="0" destOrd="0" parTransId="{5407134C-0BE2-43DF-AEA8-233BFE9F6147}" sibTransId="{6F4D8925-5A02-43F0-828A-F73C731DD882}"/>
    <dgm:cxn modelId="{D022DD78-30F0-4D32-92E4-98F41245D6F6}" srcId="{1D25F9DC-1281-4E43-9A29-D47820E4E05A}" destId="{8DE32369-309E-445A-9A5D-93470D30EA77}" srcOrd="6" destOrd="0" parTransId="{06F19DA4-AB10-4C5D-A658-3B363E47FBEE}" sibTransId="{DA5D1D2F-55B0-429A-88D0-C697F93BD567}"/>
    <dgm:cxn modelId="{D5B64B8A-41F7-4CBA-BA00-EB42A8C74A3D}" srcId="{1D25F9DC-1281-4E43-9A29-D47820E4E05A}" destId="{5039009E-B736-44CF-BD18-33CC9442D2B6}" srcOrd="2" destOrd="0" parTransId="{800AE0E0-B605-46E8-BCAF-DD0728B6174D}" sibTransId="{3E28D2F5-4312-481C-BF4E-BC5D813573A2}"/>
    <dgm:cxn modelId="{C6F33997-C944-4CAC-B17C-B9EE45B950CD}" type="presOf" srcId="{B44BC6D8-B225-43E8-B94D-B502EC4B7890}" destId="{F613478E-E477-4271-A882-0F7ADA64537B}" srcOrd="0" destOrd="1" presId="urn:microsoft.com/office/officeart/2005/8/layout/vList2"/>
    <dgm:cxn modelId="{D08E0F99-F2BA-4DC0-8578-D75C47601528}" type="presOf" srcId="{53909F91-757B-4C04-988B-6F28A308C57B}" destId="{F613478E-E477-4271-A882-0F7ADA64537B}" srcOrd="0" destOrd="5" presId="urn:microsoft.com/office/officeart/2005/8/layout/vList2"/>
    <dgm:cxn modelId="{F6374E9E-557E-4573-83E0-DDF8D6B8DD9C}" srcId="{1D25F9DC-1281-4E43-9A29-D47820E4E05A}" destId="{70FD2B70-D28F-4AAB-927D-DD3CCF60C1CB}" srcOrd="3" destOrd="0" parTransId="{C853421F-EBCF-4295-B99B-D848903E26EE}" sibTransId="{C8BC3198-E404-406A-8894-461A83B12508}"/>
    <dgm:cxn modelId="{B99B7AA8-1FA2-45F7-87D6-05765933B445}" srcId="{1D25F9DC-1281-4E43-9A29-D47820E4E05A}" destId="{DB1354E5-8A35-4DBC-8402-B44B724EBB44}" srcOrd="0" destOrd="0" parTransId="{BD25B9A4-0C6D-48EC-BBD5-7D8948464FAD}" sibTransId="{65F208CD-24ED-4C04-B699-A7202690F639}"/>
    <dgm:cxn modelId="{DE18EEB6-1D37-4CF9-A28C-AF6CC5A1B0AA}" type="presOf" srcId="{5039009E-B736-44CF-BD18-33CC9442D2B6}" destId="{F613478E-E477-4271-A882-0F7ADA64537B}" srcOrd="0" destOrd="2" presId="urn:microsoft.com/office/officeart/2005/8/layout/vList2"/>
    <dgm:cxn modelId="{C04B1FD1-42C1-408B-B37E-371304F2BD96}" type="presOf" srcId="{70FD2B70-D28F-4AAB-927D-DD3CCF60C1CB}" destId="{F613478E-E477-4271-A882-0F7ADA64537B}" srcOrd="0" destOrd="3" presId="urn:microsoft.com/office/officeart/2005/8/layout/vList2"/>
    <dgm:cxn modelId="{D06608E3-ECFC-489A-992A-E040479DBBFB}" type="presOf" srcId="{7FE28BFA-2EC7-4B09-8F41-42EC0D2CF6BC}" destId="{2B9835A0-6993-483C-9039-5B9F42542F93}" srcOrd="0" destOrd="0" presId="urn:microsoft.com/office/officeart/2005/8/layout/vList2"/>
    <dgm:cxn modelId="{535C53E3-C09D-4133-BCD1-82D511AE5A6F}" srcId="{1D25F9DC-1281-4E43-9A29-D47820E4E05A}" destId="{0CA5A1C3-6830-467F-A701-81BF54621728}" srcOrd="4" destOrd="0" parTransId="{5E07275D-CD21-4F77-91B6-C7ED67FABCE0}" sibTransId="{A7D734FE-72C2-4823-AA7A-AF16F5648552}"/>
    <dgm:cxn modelId="{E1E6D7EA-7AEC-41A8-A24F-6EB79AD598FB}" type="presOf" srcId="{DB1354E5-8A35-4DBC-8402-B44B724EBB44}" destId="{F613478E-E477-4271-A882-0F7ADA64537B}" srcOrd="0" destOrd="0" presId="urn:microsoft.com/office/officeart/2005/8/layout/vList2"/>
    <dgm:cxn modelId="{11927FFB-F8EC-4E08-A56D-4DBB177036B8}" type="presOf" srcId="{1D25F9DC-1281-4E43-9A29-D47820E4E05A}" destId="{560EF26A-0929-4CE3-B99A-CF6D8F5A9CCB}" srcOrd="0" destOrd="0" presId="urn:microsoft.com/office/officeart/2005/8/layout/vList2"/>
    <dgm:cxn modelId="{4DC10BFF-C00B-4A9A-A394-99EE09BBEB82}" type="presOf" srcId="{0CA5A1C3-6830-467F-A701-81BF54621728}" destId="{F613478E-E477-4271-A882-0F7ADA64537B}" srcOrd="0" destOrd="4" presId="urn:microsoft.com/office/officeart/2005/8/layout/vList2"/>
    <dgm:cxn modelId="{A17986A0-6714-44C6-86EC-DC2E9098BA11}" type="presParOf" srcId="{2B9835A0-6993-483C-9039-5B9F42542F93}" destId="{560EF26A-0929-4CE3-B99A-CF6D8F5A9CCB}" srcOrd="0" destOrd="0" presId="urn:microsoft.com/office/officeart/2005/8/layout/vList2"/>
    <dgm:cxn modelId="{374A58A1-6980-48D8-9EFB-ECB7A6F8F652}" type="presParOf" srcId="{2B9835A0-6993-483C-9039-5B9F42542F93}" destId="{F613478E-E477-4271-A882-0F7ADA64537B}"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29F59-61AB-4B83-9897-7A8B0FF2BA66}">
      <dsp:nvSpPr>
        <dsp:cNvPr id="0" name=""/>
        <dsp:cNvSpPr/>
      </dsp:nvSpPr>
      <dsp:spPr>
        <a:xfrm>
          <a:off x="2446" y="389874"/>
          <a:ext cx="560503" cy="5605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9528C4-DC08-422B-9785-B0EF7C767F45}">
      <dsp:nvSpPr>
        <dsp:cNvPr id="0" name=""/>
        <dsp:cNvSpPr/>
      </dsp:nvSpPr>
      <dsp:spPr>
        <a:xfrm>
          <a:off x="120151" y="507580"/>
          <a:ext cx="325091" cy="3250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AFF75E-9F37-4C0F-B017-2F256D8582BA}">
      <dsp:nvSpPr>
        <dsp:cNvPr id="0" name=""/>
        <dsp:cNvSpPr/>
      </dsp:nvSpPr>
      <dsp:spPr>
        <a:xfrm>
          <a:off x="683056" y="389874"/>
          <a:ext cx="1321185" cy="560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PE" sz="1100" b="1" kern="1200"/>
            <a:t>2. EQUIPOS DE PERFORACIÓN: SELECCÓN Y OPTIMIZACIÓN</a:t>
          </a:r>
          <a:endParaRPr lang="en-US" sz="1100" kern="1200"/>
        </a:p>
      </dsp:txBody>
      <dsp:txXfrm>
        <a:off x="683056" y="389874"/>
        <a:ext cx="1321185" cy="560503"/>
      </dsp:txXfrm>
    </dsp:sp>
    <dsp:sp modelId="{4AA69AB8-7982-40B3-87DD-5450DE2F4EB2}">
      <dsp:nvSpPr>
        <dsp:cNvPr id="0" name=""/>
        <dsp:cNvSpPr/>
      </dsp:nvSpPr>
      <dsp:spPr>
        <a:xfrm>
          <a:off x="2234449" y="389874"/>
          <a:ext cx="560503" cy="5605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29C8C-DD01-482E-8782-1FD4EC6F8AFB}">
      <dsp:nvSpPr>
        <dsp:cNvPr id="0" name=""/>
        <dsp:cNvSpPr/>
      </dsp:nvSpPr>
      <dsp:spPr>
        <a:xfrm>
          <a:off x="2352155" y="507580"/>
          <a:ext cx="325091" cy="3250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04021F-BA89-4646-B2B4-B2F9926FC4D6}">
      <dsp:nvSpPr>
        <dsp:cNvPr id="0" name=""/>
        <dsp:cNvSpPr/>
      </dsp:nvSpPr>
      <dsp:spPr>
        <a:xfrm>
          <a:off x="2915060" y="389874"/>
          <a:ext cx="1321185" cy="560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PE" sz="1100" kern="1200"/>
            <a:t>Introducción</a:t>
          </a:r>
          <a:endParaRPr lang="en-US" sz="1100" kern="1200"/>
        </a:p>
      </dsp:txBody>
      <dsp:txXfrm>
        <a:off x="2915060" y="389874"/>
        <a:ext cx="1321185" cy="560503"/>
      </dsp:txXfrm>
    </dsp:sp>
    <dsp:sp modelId="{DD4FAE0A-1D91-4BA2-A2DC-E0B435069FCB}">
      <dsp:nvSpPr>
        <dsp:cNvPr id="0" name=""/>
        <dsp:cNvSpPr/>
      </dsp:nvSpPr>
      <dsp:spPr>
        <a:xfrm>
          <a:off x="4466453" y="389874"/>
          <a:ext cx="560503" cy="5605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576D5-2D18-4C31-A431-5EABE166651F}">
      <dsp:nvSpPr>
        <dsp:cNvPr id="0" name=""/>
        <dsp:cNvSpPr/>
      </dsp:nvSpPr>
      <dsp:spPr>
        <a:xfrm>
          <a:off x="4584158" y="507580"/>
          <a:ext cx="325091" cy="3250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154D0-F247-4D05-A4DA-DE30058699AD}">
      <dsp:nvSpPr>
        <dsp:cNvPr id="0" name=""/>
        <dsp:cNvSpPr/>
      </dsp:nvSpPr>
      <dsp:spPr>
        <a:xfrm>
          <a:off x="5147064" y="389874"/>
          <a:ext cx="1321185" cy="560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PE" sz="1100" kern="1200"/>
            <a:t>Estrategias de selección y uso de equipos de perforación</a:t>
          </a:r>
          <a:endParaRPr lang="en-US" sz="1100" kern="1200"/>
        </a:p>
      </dsp:txBody>
      <dsp:txXfrm>
        <a:off x="5147064" y="389874"/>
        <a:ext cx="1321185" cy="560503"/>
      </dsp:txXfrm>
    </dsp:sp>
    <dsp:sp modelId="{2DAF5460-C32B-4A8C-A980-37F1B419FAD3}">
      <dsp:nvSpPr>
        <dsp:cNvPr id="0" name=""/>
        <dsp:cNvSpPr/>
      </dsp:nvSpPr>
      <dsp:spPr>
        <a:xfrm>
          <a:off x="2446" y="1516543"/>
          <a:ext cx="560503" cy="5605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C32A73-738C-4481-88FF-A52D9940D843}">
      <dsp:nvSpPr>
        <dsp:cNvPr id="0" name=""/>
        <dsp:cNvSpPr/>
      </dsp:nvSpPr>
      <dsp:spPr>
        <a:xfrm>
          <a:off x="120151" y="1634249"/>
          <a:ext cx="325091" cy="3250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636448-4E71-457E-A181-44A06BF86855}">
      <dsp:nvSpPr>
        <dsp:cNvPr id="0" name=""/>
        <dsp:cNvSpPr/>
      </dsp:nvSpPr>
      <dsp:spPr>
        <a:xfrm>
          <a:off x="683056" y="1516543"/>
          <a:ext cx="1321185" cy="560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PE" sz="1100" kern="1200"/>
            <a:t>Sistemas de Perforación</a:t>
          </a:r>
          <a:endParaRPr lang="en-US" sz="1100" kern="1200"/>
        </a:p>
      </dsp:txBody>
      <dsp:txXfrm>
        <a:off x="683056" y="1516543"/>
        <a:ext cx="1321185" cy="560503"/>
      </dsp:txXfrm>
    </dsp:sp>
    <dsp:sp modelId="{4FF59774-D898-498E-87A4-0D70F044988A}">
      <dsp:nvSpPr>
        <dsp:cNvPr id="0" name=""/>
        <dsp:cNvSpPr/>
      </dsp:nvSpPr>
      <dsp:spPr>
        <a:xfrm>
          <a:off x="2234449" y="1516543"/>
          <a:ext cx="560503" cy="5605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7AD8F-3861-4535-A720-B88B93A7DFB1}">
      <dsp:nvSpPr>
        <dsp:cNvPr id="0" name=""/>
        <dsp:cNvSpPr/>
      </dsp:nvSpPr>
      <dsp:spPr>
        <a:xfrm>
          <a:off x="2352155" y="1634249"/>
          <a:ext cx="325091" cy="3250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9245CF-A560-4558-A2C0-E0C0E32D83D1}">
      <dsp:nvSpPr>
        <dsp:cNvPr id="0" name=""/>
        <dsp:cNvSpPr/>
      </dsp:nvSpPr>
      <dsp:spPr>
        <a:xfrm>
          <a:off x="2915060" y="1516543"/>
          <a:ext cx="1321185" cy="560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PE" sz="1100" kern="1200"/>
            <a:t>Automatización de máquinas Perforadoras</a:t>
          </a:r>
          <a:endParaRPr lang="en-US" sz="1100" kern="1200"/>
        </a:p>
      </dsp:txBody>
      <dsp:txXfrm>
        <a:off x="2915060" y="1516543"/>
        <a:ext cx="1321185" cy="560503"/>
      </dsp:txXfrm>
    </dsp:sp>
    <dsp:sp modelId="{BB7F4417-E002-4B3E-88D8-0B6CE8D940F8}">
      <dsp:nvSpPr>
        <dsp:cNvPr id="0" name=""/>
        <dsp:cNvSpPr/>
      </dsp:nvSpPr>
      <dsp:spPr>
        <a:xfrm>
          <a:off x="4466453" y="1516543"/>
          <a:ext cx="560503" cy="5605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1629B-ACE6-4F36-8CE2-4E7C141944C0}">
      <dsp:nvSpPr>
        <dsp:cNvPr id="0" name=""/>
        <dsp:cNvSpPr/>
      </dsp:nvSpPr>
      <dsp:spPr>
        <a:xfrm>
          <a:off x="4584158" y="1634249"/>
          <a:ext cx="325091" cy="3250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38F84-9380-4B6B-950F-6EF8DAD014A3}">
      <dsp:nvSpPr>
        <dsp:cNvPr id="0" name=""/>
        <dsp:cNvSpPr/>
      </dsp:nvSpPr>
      <dsp:spPr>
        <a:xfrm>
          <a:off x="5147064" y="1516543"/>
          <a:ext cx="1321185" cy="560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PE" sz="1100" kern="1200"/>
            <a:t>Optimización de Desempeño de Perforadoras</a:t>
          </a:r>
          <a:endParaRPr lang="en-US" sz="1100" kern="1200"/>
        </a:p>
      </dsp:txBody>
      <dsp:txXfrm>
        <a:off x="5147064" y="1516543"/>
        <a:ext cx="1321185" cy="560503"/>
      </dsp:txXfrm>
    </dsp:sp>
    <dsp:sp modelId="{BD53321A-0AA2-42E5-AA1F-312A640159E5}">
      <dsp:nvSpPr>
        <dsp:cNvPr id="0" name=""/>
        <dsp:cNvSpPr/>
      </dsp:nvSpPr>
      <dsp:spPr>
        <a:xfrm>
          <a:off x="2446" y="2643213"/>
          <a:ext cx="560503" cy="56050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B8411-6493-447E-844E-E97AE99FBC84}">
      <dsp:nvSpPr>
        <dsp:cNvPr id="0" name=""/>
        <dsp:cNvSpPr/>
      </dsp:nvSpPr>
      <dsp:spPr>
        <a:xfrm>
          <a:off x="120151" y="2760918"/>
          <a:ext cx="325091" cy="32509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AB1B49-BDDD-4823-83CE-8EFE07B5BBDB}">
      <dsp:nvSpPr>
        <dsp:cNvPr id="0" name=""/>
        <dsp:cNvSpPr/>
      </dsp:nvSpPr>
      <dsp:spPr>
        <a:xfrm>
          <a:off x="683056" y="2643213"/>
          <a:ext cx="1321185" cy="560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s-PE" sz="1100" kern="1200"/>
            <a:t>Cálculo de la cantidad óptima de perforadoras</a:t>
          </a:r>
          <a:endParaRPr lang="en-US" sz="1100" kern="1200"/>
        </a:p>
      </dsp:txBody>
      <dsp:txXfrm>
        <a:off x="683056" y="2643213"/>
        <a:ext cx="1321185" cy="560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EF26A-0929-4CE3-B99A-CF6D8F5A9CCB}">
      <dsp:nvSpPr>
        <dsp:cNvPr id="0" name=""/>
        <dsp:cNvSpPr/>
      </dsp:nvSpPr>
      <dsp:spPr>
        <a:xfrm>
          <a:off x="0" y="246852"/>
          <a:ext cx="9403977" cy="9149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ES" sz="2300" kern="1200" dirty="0"/>
            <a:t>Para el proceso de dimensionamiento de equipos debemos definir los siguientes puntos:</a:t>
          </a:r>
          <a:endParaRPr lang="en-US" sz="2300" kern="1200" dirty="0"/>
        </a:p>
      </dsp:txBody>
      <dsp:txXfrm>
        <a:off x="44664" y="291516"/>
        <a:ext cx="9314649" cy="825612"/>
      </dsp:txXfrm>
    </dsp:sp>
    <dsp:sp modelId="{F613478E-E477-4271-A882-0F7ADA64537B}">
      <dsp:nvSpPr>
        <dsp:cNvPr id="0" name=""/>
        <dsp:cNvSpPr/>
      </dsp:nvSpPr>
      <dsp:spPr>
        <a:xfrm>
          <a:off x="0" y="1161793"/>
          <a:ext cx="9403977" cy="242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57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ES" sz="1800" kern="1200"/>
            <a:t>Envergadura de nuestro proyecto (vida de la </a:t>
          </a:r>
          <a:r>
            <a:rPr lang="es-ES" sz="1800" b="1" i="1" kern="1200"/>
            <a:t>mina</a:t>
          </a:r>
          <a:r>
            <a:rPr lang="es-ES" sz="1800" kern="1200"/>
            <a:t>, reservas, etc.). </a:t>
          </a:r>
          <a:endParaRPr lang="en-US" sz="1800" kern="1200"/>
        </a:p>
        <a:p>
          <a:pPr marL="171450" lvl="1" indent="-171450" algn="l" defTabSz="800100">
            <a:lnSpc>
              <a:spcPct val="90000"/>
            </a:lnSpc>
            <a:spcBef>
              <a:spcPct val="0"/>
            </a:spcBef>
            <a:spcAft>
              <a:spcPct val="20000"/>
            </a:spcAft>
            <a:buChar char="•"/>
          </a:pPr>
          <a:r>
            <a:rPr lang="es-ES" sz="1800" kern="1200" dirty="0"/>
            <a:t>Programa de producción (movimiento de materiales). </a:t>
          </a:r>
          <a:endParaRPr lang="en-US" sz="1800" kern="1200" dirty="0"/>
        </a:p>
        <a:p>
          <a:pPr marL="171450" lvl="1" indent="-171450" algn="l" defTabSz="800100">
            <a:lnSpc>
              <a:spcPct val="90000"/>
            </a:lnSpc>
            <a:spcBef>
              <a:spcPct val="0"/>
            </a:spcBef>
            <a:spcAft>
              <a:spcPct val="20000"/>
            </a:spcAft>
            <a:buChar char="•"/>
          </a:pPr>
          <a:r>
            <a:rPr lang="es-ES" sz="1800" kern="1200" dirty="0"/>
            <a:t>Parámetros de diseño (malla de perforación, perfiles de transporte, restricciones en dimensiones generales de                                       operación, altura de bancos, pendientes, etc.). </a:t>
          </a:r>
          <a:endParaRPr lang="en-US" sz="1800" kern="1200" dirty="0"/>
        </a:p>
        <a:p>
          <a:pPr marL="171450" lvl="1" indent="-171450" algn="l" defTabSz="800100">
            <a:lnSpc>
              <a:spcPct val="90000"/>
            </a:lnSpc>
            <a:spcBef>
              <a:spcPct val="0"/>
            </a:spcBef>
            <a:spcAft>
              <a:spcPct val="20000"/>
            </a:spcAft>
            <a:buChar char="•"/>
          </a:pPr>
          <a:r>
            <a:rPr lang="es-ES" sz="1800" kern="1200" dirty="0"/>
            <a:t>Tecnología disponible (equipos y maquinarias). </a:t>
          </a:r>
          <a:endParaRPr lang="en-US" sz="1800" kern="1200" dirty="0"/>
        </a:p>
        <a:p>
          <a:pPr marL="171450" lvl="1" indent="-171450" algn="l" defTabSz="800100">
            <a:lnSpc>
              <a:spcPct val="90000"/>
            </a:lnSpc>
            <a:spcBef>
              <a:spcPct val="0"/>
            </a:spcBef>
            <a:spcAft>
              <a:spcPct val="20000"/>
            </a:spcAft>
            <a:buChar char="•"/>
          </a:pPr>
          <a:r>
            <a:rPr lang="es-ES" sz="1800" kern="1200"/>
            <a:t>Factores operacionales (días de trabajo, sistemas de turnos, índices operacionales, etc.). </a:t>
          </a:r>
          <a:endParaRPr lang="en-US" sz="1800" kern="1200"/>
        </a:p>
        <a:p>
          <a:pPr marL="171450" lvl="1" indent="-171450" algn="l" defTabSz="800100">
            <a:lnSpc>
              <a:spcPct val="90000"/>
            </a:lnSpc>
            <a:spcBef>
              <a:spcPct val="0"/>
            </a:spcBef>
            <a:spcAft>
              <a:spcPct val="20000"/>
            </a:spcAft>
            <a:buChar char="•"/>
          </a:pPr>
          <a:r>
            <a:rPr lang="es-ES" sz="1800" kern="1200"/>
            <a:t>Factores de relación </a:t>
          </a:r>
          <a:r>
            <a:rPr lang="es-ES" sz="1800" b="1" i="1" kern="1200"/>
            <a:t>Mina-Equipos</a:t>
          </a:r>
          <a:r>
            <a:rPr lang="es-ES" sz="1800" kern="1200"/>
            <a:t> (resistencia a la rodadura, abrasividad del material, etc.). </a:t>
          </a:r>
          <a:endParaRPr lang="en-US" sz="1800" kern="1200"/>
        </a:p>
        <a:p>
          <a:pPr marL="171450" lvl="1" indent="-171450" algn="l" defTabSz="800100">
            <a:lnSpc>
              <a:spcPct val="90000"/>
            </a:lnSpc>
            <a:spcBef>
              <a:spcPct val="0"/>
            </a:spcBef>
            <a:spcAft>
              <a:spcPct val="20000"/>
            </a:spcAft>
            <a:buChar char="•"/>
          </a:pPr>
          <a:r>
            <a:rPr lang="es-ES" sz="1800" kern="1200"/>
            <a:t>Rendimientos y costos estimados. </a:t>
          </a:r>
          <a:endParaRPr lang="en-US" sz="1800" kern="1200"/>
        </a:p>
      </dsp:txBody>
      <dsp:txXfrm>
        <a:off x="0" y="1161793"/>
        <a:ext cx="9403977" cy="242811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23/02/2025</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23/02/2025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23/02/2025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23/02/2025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23/02/2025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23/02/2025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23/02/2025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23/02/2025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23/02/2025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159.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161.png"/><Relationship Id="rId4" Type="http://schemas.openxmlformats.org/officeDocument/2006/relationships/image" Target="../media/image160.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163.png"/><Relationship Id="rId4" Type="http://schemas.openxmlformats.org/officeDocument/2006/relationships/image" Target="../media/image162.png"/></Relationships>
</file>

<file path=ppt/slides/_rels/slide105.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hemeOverride" Target="../theme/themeOverride8.xml"/><Relationship Id="rId6" Type="http://schemas.openxmlformats.org/officeDocument/2006/relationships/image" Target="../media/image164.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166.png"/><Relationship Id="rId4" Type="http://schemas.openxmlformats.org/officeDocument/2006/relationships/image" Target="../media/image165.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167.jpe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9.wmf"/><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oleObject" Target="../embeddings/oleObject2.bin"/><Relationship Id="rId5" Type="http://schemas.openxmlformats.org/officeDocument/2006/relationships/image" Target="../media/image168.wmf"/><Relationship Id="rId4" Type="http://schemas.openxmlformats.org/officeDocument/2006/relationships/oleObject" Target="../embeddings/oleObject1.bin"/></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171.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173.wmf"/><Relationship Id="rId5" Type="http://schemas.openxmlformats.org/officeDocument/2006/relationships/oleObject" Target="../embeddings/oleObject3.bin"/><Relationship Id="rId4" Type="http://schemas.openxmlformats.org/officeDocument/2006/relationships/image" Target="../media/image172.emf"/></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174.wmf"/><Relationship Id="rId4" Type="http://schemas.openxmlformats.org/officeDocument/2006/relationships/oleObject" Target="../embeddings/oleObject4.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C4E6400-D93D-4C10-9D81-ED7298F61C90}"/>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00DE72B9-D0B6-4091-94EF-945F13B36890}"/>
              </a:ext>
            </a:extLst>
          </p:cNvPr>
          <p:cNvSpPr>
            <a:spLocks noGrp="1"/>
          </p:cNvSpPr>
          <p:nvPr>
            <p:ph type="sldNum" sz="quarter" idx="12"/>
          </p:nvPr>
        </p:nvSpPr>
        <p:spPr/>
        <p:txBody>
          <a:bodyPr/>
          <a:lstStyle/>
          <a:p>
            <a:fld id="{510D3C48-01B5-44F0-B018-CA7289F8CA3D}" type="slidenum">
              <a:rPr lang="es-PE" smtClean="0"/>
              <a:t>10</a:t>
            </a:fld>
            <a:endParaRPr lang="es-PE"/>
          </a:p>
        </p:txBody>
      </p:sp>
      <p:sp>
        <p:nvSpPr>
          <p:cNvPr id="7" name="CuadroTexto 6">
            <a:extLst>
              <a:ext uri="{FF2B5EF4-FFF2-40B4-BE49-F238E27FC236}">
                <a16:creationId xmlns:a16="http://schemas.microsoft.com/office/drawing/2014/main" id="{D9BE9522-4318-4A0A-8950-EED42D600B4E}"/>
              </a:ext>
            </a:extLst>
          </p:cNvPr>
          <p:cNvSpPr txBox="1"/>
          <p:nvPr/>
        </p:nvSpPr>
        <p:spPr>
          <a:xfrm>
            <a:off x="737088" y="1141104"/>
            <a:ext cx="5688623" cy="5262979"/>
          </a:xfrm>
          <a:prstGeom prst="rect">
            <a:avLst/>
          </a:prstGeom>
          <a:noFill/>
        </p:spPr>
        <p:txBody>
          <a:bodyPr wrap="square">
            <a:spAutoFit/>
          </a:bodyPr>
          <a:lstStyle/>
          <a:p>
            <a:pPr algn="just"/>
            <a:r>
              <a:rPr lang="es-PE" sz="2400" b="1" dirty="0"/>
              <a:t>C. Perforación de producción. </a:t>
            </a:r>
          </a:p>
          <a:p>
            <a:pPr algn="just"/>
            <a:r>
              <a:rPr lang="es-PE" dirty="0"/>
              <a:t>Este término se utiliza en las explotaciones mineras, fundamentalmente subterráneas, para aquellas labores de extracción del mineral. Los equipos y los métodos varían según los sistemas de explotación, siendo un factor común el reducido espacio disponible en las galerías para efectuar los taladros. </a:t>
            </a:r>
          </a:p>
          <a:p>
            <a:pPr algn="just"/>
            <a:endParaRPr lang="es-PE" dirty="0"/>
          </a:p>
          <a:p>
            <a:pPr algn="just"/>
            <a:endParaRPr lang="es-PE" dirty="0"/>
          </a:p>
          <a:p>
            <a:pPr algn="just"/>
            <a:endParaRPr lang="es-PE" dirty="0"/>
          </a:p>
          <a:p>
            <a:pPr algn="just"/>
            <a:endParaRPr lang="es-PE" dirty="0"/>
          </a:p>
          <a:p>
            <a:pPr algn="just"/>
            <a:endParaRPr lang="es-PE" dirty="0"/>
          </a:p>
          <a:p>
            <a:pPr algn="just"/>
            <a:r>
              <a:rPr lang="es-PE" sz="2400" b="1" dirty="0"/>
              <a:t>D. Perforación de chimeneas. </a:t>
            </a:r>
          </a:p>
          <a:p>
            <a:pPr algn="just"/>
            <a:r>
              <a:rPr lang="es-PE" dirty="0"/>
              <a:t>En muchos proyectos subterráneos de minería y obra pública es preciso abrir chimeneas. Aunque existe una tendencia hacia la aplicación del método </a:t>
            </a:r>
            <a:r>
              <a:rPr lang="es-PE" dirty="0" err="1"/>
              <a:t>Raise</a:t>
            </a:r>
            <a:r>
              <a:rPr lang="es-PE" dirty="0"/>
              <a:t> </a:t>
            </a:r>
            <a:r>
              <a:rPr lang="es-PE" dirty="0" err="1"/>
              <a:t>Boring</a:t>
            </a:r>
            <a:r>
              <a:rPr lang="es-PE" dirty="0"/>
              <a:t>, aún hoy se utiliza el método de taladros largos y otros sistemas especiales de perforación combinados con las voladuras. </a:t>
            </a:r>
          </a:p>
        </p:txBody>
      </p:sp>
      <p:pic>
        <p:nvPicPr>
          <p:cNvPr id="2" name="Imagen 1">
            <a:extLst>
              <a:ext uri="{FF2B5EF4-FFF2-40B4-BE49-F238E27FC236}">
                <a16:creationId xmlns:a16="http://schemas.microsoft.com/office/drawing/2014/main" id="{16351F27-E4E3-40D8-A366-339EC7555A3C}"/>
              </a:ext>
            </a:extLst>
          </p:cNvPr>
          <p:cNvPicPr>
            <a:picLocks noChangeAspect="1"/>
          </p:cNvPicPr>
          <p:nvPr/>
        </p:nvPicPr>
        <p:blipFill>
          <a:blip r:embed="rId2"/>
          <a:stretch>
            <a:fillRect/>
          </a:stretch>
        </p:blipFill>
        <p:spPr>
          <a:xfrm>
            <a:off x="6760238" y="1141104"/>
            <a:ext cx="2428875" cy="1714500"/>
          </a:xfrm>
          <a:prstGeom prst="rect">
            <a:avLst/>
          </a:prstGeom>
        </p:spPr>
      </p:pic>
      <p:pic>
        <p:nvPicPr>
          <p:cNvPr id="3" name="Imagen 2">
            <a:extLst>
              <a:ext uri="{FF2B5EF4-FFF2-40B4-BE49-F238E27FC236}">
                <a16:creationId xmlns:a16="http://schemas.microsoft.com/office/drawing/2014/main" id="{E36C9654-317E-4424-8987-4DC5F28EF2CC}"/>
              </a:ext>
            </a:extLst>
          </p:cNvPr>
          <p:cNvPicPr>
            <a:picLocks noChangeAspect="1"/>
          </p:cNvPicPr>
          <p:nvPr/>
        </p:nvPicPr>
        <p:blipFill>
          <a:blip r:embed="rId3"/>
          <a:stretch>
            <a:fillRect/>
          </a:stretch>
        </p:blipFill>
        <p:spPr>
          <a:xfrm>
            <a:off x="9258301" y="1141105"/>
            <a:ext cx="2239108" cy="1714500"/>
          </a:xfrm>
          <a:prstGeom prst="rect">
            <a:avLst/>
          </a:prstGeom>
        </p:spPr>
      </p:pic>
      <p:pic>
        <p:nvPicPr>
          <p:cNvPr id="6" name="Imagen 5">
            <a:extLst>
              <a:ext uri="{FF2B5EF4-FFF2-40B4-BE49-F238E27FC236}">
                <a16:creationId xmlns:a16="http://schemas.microsoft.com/office/drawing/2014/main" id="{5110BD4D-8090-488A-87F5-B01FF913011F}"/>
              </a:ext>
            </a:extLst>
          </p:cNvPr>
          <p:cNvPicPr>
            <a:picLocks noChangeAspect="1"/>
          </p:cNvPicPr>
          <p:nvPr/>
        </p:nvPicPr>
        <p:blipFill>
          <a:blip r:embed="rId4"/>
          <a:stretch>
            <a:fillRect/>
          </a:stretch>
        </p:blipFill>
        <p:spPr>
          <a:xfrm>
            <a:off x="6760238" y="2894029"/>
            <a:ext cx="4737170" cy="3462320"/>
          </a:xfrm>
          <a:prstGeom prst="rect">
            <a:avLst/>
          </a:prstGeom>
        </p:spPr>
      </p:pic>
    </p:spTree>
    <p:extLst>
      <p:ext uri="{BB962C8B-B14F-4D97-AF65-F5344CB8AC3E}">
        <p14:creationId xmlns:p14="http://schemas.microsoft.com/office/powerpoint/2010/main" val="6668113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C8BBAEF-DC35-31B0-1705-758C18E30B70}"/>
              </a:ext>
            </a:extLst>
          </p:cNvPr>
          <p:cNvSpPr txBox="1"/>
          <p:nvPr/>
        </p:nvSpPr>
        <p:spPr>
          <a:xfrm>
            <a:off x="695738" y="555166"/>
            <a:ext cx="5400261" cy="2308324"/>
          </a:xfrm>
          <a:prstGeom prst="rect">
            <a:avLst/>
          </a:prstGeom>
          <a:noFill/>
        </p:spPr>
        <p:txBody>
          <a:bodyPr wrap="square">
            <a:spAutoFit/>
          </a:bodyPr>
          <a:lstStyle/>
          <a:p>
            <a:pPr algn="just"/>
            <a:r>
              <a:rPr lang="es-ES" b="1" dirty="0">
                <a:solidFill>
                  <a:srgbClr val="7030A0"/>
                </a:solidFill>
              </a:rPr>
              <a:t>EJEMPLO DE SELECCIÓN DE UN TRICONO</a:t>
            </a:r>
          </a:p>
          <a:p>
            <a:pPr algn="just"/>
            <a:endParaRPr lang="es-ES" b="1" dirty="0"/>
          </a:p>
          <a:p>
            <a:pPr algn="just"/>
            <a:r>
              <a:rPr lang="es-ES" dirty="0"/>
              <a:t>En una explotación se desea perforar con un diámetro de 9" (229 mm) una roca con una resistencia a la compresión de 30.000 lb/pulg.2 (206,8 MPa). </a:t>
            </a:r>
          </a:p>
          <a:p>
            <a:pPr algn="just"/>
            <a:endParaRPr lang="es-ES" b="1" dirty="0"/>
          </a:p>
          <a:p>
            <a:pPr marL="342900" indent="-342900" algn="just">
              <a:buAutoNum type="arabicPeriod"/>
            </a:pPr>
            <a:r>
              <a:rPr lang="es-ES" dirty="0"/>
              <a:t>El empuje máximo sobre un tricono de 9" viene dado por la expresión:</a:t>
            </a:r>
            <a:endParaRPr lang="es-ES" b="1" dirty="0"/>
          </a:p>
        </p:txBody>
      </p:sp>
      <p:pic>
        <p:nvPicPr>
          <p:cNvPr id="7" name="Imagen 6">
            <a:extLst>
              <a:ext uri="{FF2B5EF4-FFF2-40B4-BE49-F238E27FC236}">
                <a16:creationId xmlns:a16="http://schemas.microsoft.com/office/drawing/2014/main" id="{E869C4EA-E6A3-2F14-5C98-520624A89988}"/>
              </a:ext>
            </a:extLst>
          </p:cNvPr>
          <p:cNvPicPr>
            <a:picLocks noChangeAspect="1"/>
          </p:cNvPicPr>
          <p:nvPr/>
        </p:nvPicPr>
        <p:blipFill>
          <a:blip r:embed="rId2"/>
          <a:stretch>
            <a:fillRect/>
          </a:stretch>
        </p:blipFill>
        <p:spPr>
          <a:xfrm>
            <a:off x="1327670" y="3045819"/>
            <a:ext cx="3903084" cy="1069161"/>
          </a:xfrm>
          <a:prstGeom prst="rect">
            <a:avLst/>
          </a:prstGeom>
        </p:spPr>
      </p:pic>
      <p:sp>
        <p:nvSpPr>
          <p:cNvPr id="9" name="CuadroTexto 8">
            <a:extLst>
              <a:ext uri="{FF2B5EF4-FFF2-40B4-BE49-F238E27FC236}">
                <a16:creationId xmlns:a16="http://schemas.microsoft.com/office/drawing/2014/main" id="{4D7B7AE3-02CB-12F7-825F-6B973354D34D}"/>
              </a:ext>
            </a:extLst>
          </p:cNvPr>
          <p:cNvSpPr txBox="1"/>
          <p:nvPr/>
        </p:nvSpPr>
        <p:spPr>
          <a:xfrm>
            <a:off x="695738" y="4356132"/>
            <a:ext cx="5327375" cy="1754326"/>
          </a:xfrm>
          <a:prstGeom prst="rect">
            <a:avLst/>
          </a:prstGeom>
          <a:noFill/>
        </p:spPr>
        <p:txBody>
          <a:bodyPr wrap="square">
            <a:spAutoFit/>
          </a:bodyPr>
          <a:lstStyle/>
          <a:p>
            <a:pPr marL="342900" indent="-342900" algn="just">
              <a:buFont typeface="+mj-lt"/>
              <a:buAutoNum type="arabicPeriod" startAt="2"/>
            </a:pPr>
            <a:r>
              <a:rPr lang="es-ES" dirty="0"/>
              <a:t>El empuje por unidad de diámetro multiplicado por 5 indica la resistencia a compresión máxima que puede ser perforada por esa broca al empuje máximo. </a:t>
            </a:r>
          </a:p>
          <a:p>
            <a:pPr marL="357188" algn="just"/>
            <a:r>
              <a:rPr lang="es-ES" dirty="0"/>
              <a:t>En este caso se tiene 7.290 x 5 = 36450 lb/</a:t>
            </a:r>
            <a:r>
              <a:rPr lang="es-ES" dirty="0" err="1"/>
              <a:t>pulg</a:t>
            </a:r>
            <a:r>
              <a:rPr lang="es-ES" dirty="0"/>
              <a:t>. 2 (251 ,3 MPa), luego la operación puede realizarse. </a:t>
            </a:r>
            <a:endParaRPr lang="es-PE" dirty="0"/>
          </a:p>
        </p:txBody>
      </p:sp>
      <p:sp>
        <p:nvSpPr>
          <p:cNvPr id="11" name="CuadroTexto 10">
            <a:extLst>
              <a:ext uri="{FF2B5EF4-FFF2-40B4-BE49-F238E27FC236}">
                <a16:creationId xmlns:a16="http://schemas.microsoft.com/office/drawing/2014/main" id="{0E1C9D24-5936-6360-584F-FBAC395C1D1B}"/>
              </a:ext>
            </a:extLst>
          </p:cNvPr>
          <p:cNvSpPr txBox="1"/>
          <p:nvPr/>
        </p:nvSpPr>
        <p:spPr>
          <a:xfrm>
            <a:off x="6281530" y="1118007"/>
            <a:ext cx="5214732" cy="923330"/>
          </a:xfrm>
          <a:prstGeom prst="rect">
            <a:avLst/>
          </a:prstGeom>
          <a:noFill/>
        </p:spPr>
        <p:txBody>
          <a:bodyPr wrap="square">
            <a:spAutoFit/>
          </a:bodyPr>
          <a:lstStyle/>
          <a:p>
            <a:pPr marL="342900" indent="-342900" algn="just">
              <a:buFont typeface="+mj-lt"/>
              <a:buAutoNum type="arabicPeriod" startAt="3"/>
            </a:pPr>
            <a:r>
              <a:rPr lang="es-ES" dirty="0"/>
              <a:t>El empuje que debe proporcionar la perforadora se calcula a partir de la resistencia de la roca y del diámetro: </a:t>
            </a:r>
            <a:endParaRPr lang="es-PE" dirty="0"/>
          </a:p>
        </p:txBody>
      </p:sp>
      <p:pic>
        <p:nvPicPr>
          <p:cNvPr id="15" name="Imagen 14">
            <a:extLst>
              <a:ext uri="{FF2B5EF4-FFF2-40B4-BE49-F238E27FC236}">
                <a16:creationId xmlns:a16="http://schemas.microsoft.com/office/drawing/2014/main" id="{55F51E63-6E8B-0CF9-6ED0-2D51EAD96056}"/>
              </a:ext>
            </a:extLst>
          </p:cNvPr>
          <p:cNvPicPr>
            <a:picLocks noChangeAspect="1"/>
          </p:cNvPicPr>
          <p:nvPr/>
        </p:nvPicPr>
        <p:blipFill>
          <a:blip r:embed="rId3"/>
          <a:stretch>
            <a:fillRect/>
          </a:stretch>
        </p:blipFill>
        <p:spPr>
          <a:xfrm>
            <a:off x="7240841" y="2041337"/>
            <a:ext cx="2620033" cy="711800"/>
          </a:xfrm>
          <a:prstGeom prst="rect">
            <a:avLst/>
          </a:prstGeom>
        </p:spPr>
      </p:pic>
      <p:sp>
        <p:nvSpPr>
          <p:cNvPr id="17" name="CuadroTexto 16">
            <a:extLst>
              <a:ext uri="{FF2B5EF4-FFF2-40B4-BE49-F238E27FC236}">
                <a16:creationId xmlns:a16="http://schemas.microsoft.com/office/drawing/2014/main" id="{D19AFB22-2F85-5054-5011-B62B2572D5D6}"/>
              </a:ext>
            </a:extLst>
          </p:cNvPr>
          <p:cNvSpPr txBox="1"/>
          <p:nvPr/>
        </p:nvSpPr>
        <p:spPr>
          <a:xfrm>
            <a:off x="6351103" y="3050279"/>
            <a:ext cx="5145159" cy="923330"/>
          </a:xfrm>
          <a:prstGeom prst="rect">
            <a:avLst/>
          </a:prstGeom>
          <a:noFill/>
        </p:spPr>
        <p:txBody>
          <a:bodyPr wrap="square">
            <a:spAutoFit/>
          </a:bodyPr>
          <a:lstStyle/>
          <a:p>
            <a:pPr marL="342900" indent="-342900" algn="just">
              <a:buFont typeface="+mj-lt"/>
              <a:buAutoNum type="arabicPeriod" startAt="4"/>
            </a:pPr>
            <a:r>
              <a:rPr lang="es-ES" dirty="0"/>
              <a:t>El tipo de tricono viene indicado por el valor entero que resulta de dividir la resistencia a compresión de la roca, en lb/pulg.2 , por 10000.</a:t>
            </a:r>
            <a:endParaRPr lang="es-PE" dirty="0"/>
          </a:p>
        </p:txBody>
      </p:sp>
      <p:sp>
        <p:nvSpPr>
          <p:cNvPr id="19" name="CuadroTexto 18">
            <a:extLst>
              <a:ext uri="{FF2B5EF4-FFF2-40B4-BE49-F238E27FC236}">
                <a16:creationId xmlns:a16="http://schemas.microsoft.com/office/drawing/2014/main" id="{7CD08BE3-1590-6E9A-F92F-3D3E84D1D7C0}"/>
              </a:ext>
            </a:extLst>
          </p:cNvPr>
          <p:cNvSpPr txBox="1"/>
          <p:nvPr/>
        </p:nvSpPr>
        <p:spPr>
          <a:xfrm>
            <a:off x="6351103" y="4493272"/>
            <a:ext cx="5145159" cy="646331"/>
          </a:xfrm>
          <a:prstGeom prst="rect">
            <a:avLst/>
          </a:prstGeom>
          <a:noFill/>
        </p:spPr>
        <p:txBody>
          <a:bodyPr wrap="square">
            <a:spAutoFit/>
          </a:bodyPr>
          <a:lstStyle/>
          <a:p>
            <a:r>
              <a:rPr lang="es-ES" dirty="0"/>
              <a:t>En este ejemplo deben ser del tipo III, es decir con insertos de carburo de forma cónica. </a:t>
            </a:r>
            <a:endParaRPr lang="es-PE" dirty="0"/>
          </a:p>
        </p:txBody>
      </p:sp>
    </p:spTree>
    <p:extLst>
      <p:ext uri="{BB962C8B-B14F-4D97-AF65-F5344CB8AC3E}">
        <p14:creationId xmlns:p14="http://schemas.microsoft.com/office/powerpoint/2010/main" val="2960428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Marcador de fecha 1">
            <a:extLst>
              <a:ext uri="{FF2B5EF4-FFF2-40B4-BE49-F238E27FC236}">
                <a16:creationId xmlns:a16="http://schemas.microsoft.com/office/drawing/2014/main" id="{5444BCF7-8E9D-4D6C-B252-52D970D37A92}"/>
              </a:ext>
            </a:extLst>
          </p:cNvPr>
          <p:cNvSpPr>
            <a:spLocks noGrp="1"/>
          </p:cNvSpPr>
          <p:nvPr>
            <p:ph type="dt" sz="half" idx="10"/>
          </p:nvPr>
        </p:nvSpPr>
        <p:spPr>
          <a:xfrm>
            <a:off x="643467" y="6356350"/>
            <a:ext cx="2743200" cy="365125"/>
          </a:xfrm>
        </p:spPr>
        <p:txBody>
          <a:bodyPr>
            <a:normAutofit/>
          </a:bodyPr>
          <a:lstStyle/>
          <a:p>
            <a:pPr>
              <a:spcAft>
                <a:spcPts val="600"/>
              </a:spcAft>
            </a:pPr>
            <a:fld id="{E7A392B1-FAC3-4E86-9327-BB52668DACA0}" type="datetime1">
              <a:rPr lang="es-PE" smtClean="0"/>
              <a:pPr>
                <a:spcAft>
                  <a:spcPts val="600"/>
                </a:spcAft>
              </a:pPr>
              <a:t>23/02/2025</a:t>
            </a:fld>
            <a:endParaRPr lang="es-PE"/>
          </a:p>
        </p:txBody>
      </p:sp>
      <p:sp>
        <p:nvSpPr>
          <p:cNvPr id="3" name="Marcador de número de diapositiva 2">
            <a:extLst>
              <a:ext uri="{FF2B5EF4-FFF2-40B4-BE49-F238E27FC236}">
                <a16:creationId xmlns:a16="http://schemas.microsoft.com/office/drawing/2014/main" id="{92B68417-4144-4312-92D4-441277ACDABA}"/>
              </a:ext>
            </a:extLst>
          </p:cNvPr>
          <p:cNvSpPr>
            <a:spLocks noGrp="1"/>
          </p:cNvSpPr>
          <p:nvPr>
            <p:ph type="sldNum" sz="quarter" idx="12"/>
          </p:nvPr>
        </p:nvSpPr>
        <p:spPr>
          <a:xfrm>
            <a:off x="8805333" y="6356350"/>
            <a:ext cx="2743200" cy="365125"/>
          </a:xfrm>
        </p:spPr>
        <p:txBody>
          <a:bodyPr>
            <a:normAutofit/>
          </a:bodyPr>
          <a:lstStyle/>
          <a:p>
            <a:pPr>
              <a:spcAft>
                <a:spcPts val="600"/>
              </a:spcAft>
            </a:pPr>
            <a:fld id="{5981010B-86DA-4ADF-9F27-44166A92FBA2}" type="slidenum">
              <a:rPr lang="es-PE" smtClean="0"/>
              <a:pPr>
                <a:spcAft>
                  <a:spcPts val="600"/>
                </a:spcAft>
              </a:pPr>
              <a:t>101</a:t>
            </a:fld>
            <a:endParaRPr lang="es-PE"/>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roca perforacion de pozos (1)">
            <a:hlinkClick r:id="" action="ppaction://media"/>
            <a:extLst>
              <a:ext uri="{FF2B5EF4-FFF2-40B4-BE49-F238E27FC236}">
                <a16:creationId xmlns:a16="http://schemas.microsoft.com/office/drawing/2014/main" id="{E00FE884-142A-447A-B676-C24C9C8136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957" y="643467"/>
            <a:ext cx="7428086"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47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93661" y="848844"/>
            <a:ext cx="8981934" cy="597486"/>
          </a:xfrm>
        </p:spPr>
        <p:txBody>
          <a:bodyPr vert="horz" lIns="91440" tIns="45720" rIns="91440" bIns="45720" rtlCol="0" anchor="b">
            <a:normAutofit/>
          </a:bodyPr>
          <a:lstStyle/>
          <a:p>
            <a:pPr>
              <a:tabLst>
                <a:tab pos="0" algn="l"/>
              </a:tabLst>
            </a:pPr>
            <a:r>
              <a:rPr lang="en-US" sz="3000" b="1" kern="1200" dirty="0">
                <a:solidFill>
                  <a:schemeClr val="tx1"/>
                </a:solidFill>
                <a:latin typeface="+mj-lt"/>
                <a:ea typeface="+mj-ea"/>
                <a:cs typeface="+mj-cs"/>
              </a:rPr>
              <a:t>2.17. AUTOMATIZACIÓN DE MAQUINAS PERFORADORAS</a:t>
            </a:r>
          </a:p>
        </p:txBody>
      </p:sp>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0312F616-3D00-4162-9ACE-CA4EBE315698}" type="datetime1">
              <a:rPr lang="en-US" smtClean="0"/>
              <a:pPr>
                <a:spcAft>
                  <a:spcPts val="600"/>
                </a:spcAft>
              </a:pPr>
              <a:t>2/23/2025</a:t>
            </a:fld>
            <a:endParaRPr lang="en-US"/>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102</a:t>
            </a:fld>
            <a:endParaRPr lang="en-US"/>
          </a:p>
        </p:txBody>
      </p:sp>
      <p:sp>
        <p:nvSpPr>
          <p:cNvPr id="8" name="CuadroTexto 7">
            <a:extLst>
              <a:ext uri="{FF2B5EF4-FFF2-40B4-BE49-F238E27FC236}">
                <a16:creationId xmlns:a16="http://schemas.microsoft.com/office/drawing/2014/main" id="{E63EB98D-1887-4C08-98E0-481CDC462978}"/>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s-PE" sz="1300"/>
              <a:t>La serie Pit Viper 270 se puede configurar con el paquete XC, que significa eXtra Capacity, y que permite proporcionar una capacidad de carga de bits de 42.5 toneladas. Esto, con el costo total más bajo de la industria de perforación de barrenos. </a:t>
            </a:r>
          </a:p>
          <a:p>
            <a:pPr indent="-228600" algn="just">
              <a:lnSpc>
                <a:spcPct val="90000"/>
              </a:lnSpc>
              <a:spcAft>
                <a:spcPts val="600"/>
              </a:spcAft>
              <a:buFont typeface="Arial" panose="020B0604020202020204" pitchFamily="34" charset="0"/>
              <a:buChar char="•"/>
            </a:pPr>
            <a:r>
              <a:rPr lang="es-PE" sz="1300"/>
              <a:t>La PV 270 XC ofrece un rango de diámetro del pozo de hasta 311 mm (12 ¼ pulgadas). Lo anterior está disponible tanto en la oferta de multi pass como de single pass que proporciona un orificio limpio de 16,8 m (55 pies) y 18 m (59 pies), respectivamente. </a:t>
            </a:r>
          </a:p>
          <a:p>
            <a:pPr indent="-228600" algn="just">
              <a:lnSpc>
                <a:spcPct val="90000"/>
              </a:lnSpc>
              <a:spcAft>
                <a:spcPts val="600"/>
              </a:spcAft>
              <a:buFont typeface="Arial" panose="020B0604020202020204" pitchFamily="34" charset="0"/>
              <a:buChar char="•"/>
            </a:pPr>
            <a:r>
              <a:rPr lang="es-PE" sz="1300"/>
              <a:t>Con el sistema operativo de Epiroc, Rig Control System RCS 5, las PV-270 XC se pueden controlar con un operador a bordo utilizando opciones como AutoDrill y AutoLevel, o se puede controlar con el operador fuera de la perforadora con el paquete opcional BenchREMOTE, lo que permite a un operador controlar una o varias unidades. Esto proporciona una base para agregar nuevas funciones y opciones más adelante sin una reconstrucción importante de la máquina. Se puede automatizar la máquina casi sin interacción humana</a:t>
            </a:r>
          </a:p>
        </p:txBody>
      </p:sp>
      <p:pic>
        <p:nvPicPr>
          <p:cNvPr id="7" name="Imagen 6">
            <a:extLst>
              <a:ext uri="{FF2B5EF4-FFF2-40B4-BE49-F238E27FC236}">
                <a16:creationId xmlns:a16="http://schemas.microsoft.com/office/drawing/2014/main" id="{D4A2333E-30D6-4C8E-9427-EA32A36B8ABC}"/>
              </a:ext>
            </a:extLst>
          </p:cNvPr>
          <p:cNvPicPr>
            <a:picLocks noChangeAspect="1"/>
          </p:cNvPicPr>
          <p:nvPr/>
        </p:nvPicPr>
        <p:blipFill>
          <a:blip r:embed="rId4"/>
          <a:stretch>
            <a:fillRect/>
          </a:stretch>
        </p:blipFill>
        <p:spPr>
          <a:xfrm>
            <a:off x="5911532" y="2809170"/>
            <a:ext cx="5150277" cy="3064414"/>
          </a:xfrm>
          <a:prstGeom prst="rect">
            <a:avLst/>
          </a:prstGeom>
        </p:spPr>
      </p:pic>
    </p:spTree>
    <p:extLst>
      <p:ext uri="{BB962C8B-B14F-4D97-AF65-F5344CB8AC3E}">
        <p14:creationId xmlns:p14="http://schemas.microsoft.com/office/powerpoint/2010/main" val="2674683839"/>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0312F616-3D00-4162-9ACE-CA4EBE315698}" type="datetime1">
              <a:rPr lang="en-US" smtClean="0"/>
              <a:pPr>
                <a:spcAft>
                  <a:spcPts val="600"/>
                </a:spcAft>
              </a:pPr>
              <a:t>2/23/2025</a:t>
            </a:fld>
            <a:endParaRPr lang="en-US"/>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103</a:t>
            </a:fld>
            <a:endParaRPr lang="en-US"/>
          </a:p>
        </p:txBody>
      </p:sp>
      <p:sp>
        <p:nvSpPr>
          <p:cNvPr id="11" name="CuadroTexto 10">
            <a:extLst>
              <a:ext uri="{FF2B5EF4-FFF2-40B4-BE49-F238E27FC236}">
                <a16:creationId xmlns:a16="http://schemas.microsoft.com/office/drawing/2014/main" id="{ADDE463A-DFDB-41CC-B427-7D1143CDE67F}"/>
              </a:ext>
            </a:extLst>
          </p:cNvPr>
          <p:cNvSpPr txBox="1"/>
          <p:nvPr/>
        </p:nvSpPr>
        <p:spPr>
          <a:xfrm>
            <a:off x="838200" y="1072366"/>
            <a:ext cx="4852994" cy="2528672"/>
          </a:xfrm>
          <a:prstGeom prst="rect">
            <a:avLst/>
          </a:prstGeom>
        </p:spPr>
        <p:txBody>
          <a:bodyPr vert="horz" lIns="91440" tIns="45720" rIns="91440" bIns="45720" rtlCol="0" anchor="ctr">
            <a:normAutofit fontScale="92500" lnSpcReduction="10000"/>
          </a:bodyPr>
          <a:lstStyle/>
          <a:p>
            <a:pPr indent="-228600" algn="just">
              <a:lnSpc>
                <a:spcPct val="90000"/>
              </a:lnSpc>
              <a:spcAft>
                <a:spcPts val="600"/>
              </a:spcAft>
              <a:buFont typeface="Arial" panose="020B0604020202020204" pitchFamily="34" charset="0"/>
              <a:buChar char="•"/>
            </a:pPr>
            <a:r>
              <a:rPr lang="es-PE" sz="1700"/>
              <a:t>A fines del 2019, Minera Los Pelambres, operación perteneciente al grupo Antofagasta </a:t>
            </a:r>
            <a:r>
              <a:rPr lang="es-PE" sz="1700" dirty="0" err="1"/>
              <a:t>Minerals</a:t>
            </a:r>
            <a:r>
              <a:rPr lang="es-PE" sz="1700" dirty="0"/>
              <a:t>, inició la puesta en marcha de un nuevo sistema de perforación de pozos para las tronaduras en su yacimiento, al incorporar la automatización en este importante proceso. Ello le ha permitido perforar más de 50 mil metros de pozos con equipos autónomos, es decir, sin la intervención directa de operadores en terreno, lo que posiciona a esta compañía como uno de los referentes en la industria y la operación en Chile que hasta hoy presenta un mayor grado de consolidación en la utilización de esta tecnología.</a:t>
            </a:r>
          </a:p>
        </p:txBody>
      </p:sp>
      <p:pic>
        <p:nvPicPr>
          <p:cNvPr id="6" name="Imagen 5">
            <a:extLst>
              <a:ext uri="{FF2B5EF4-FFF2-40B4-BE49-F238E27FC236}">
                <a16:creationId xmlns:a16="http://schemas.microsoft.com/office/drawing/2014/main" id="{E59AB084-F7B3-4974-A3D3-513BC792383D}"/>
              </a:ext>
            </a:extLst>
          </p:cNvPr>
          <p:cNvPicPr>
            <a:picLocks noChangeAspect="1"/>
          </p:cNvPicPr>
          <p:nvPr/>
        </p:nvPicPr>
        <p:blipFill>
          <a:blip r:embed="rId4"/>
          <a:stretch>
            <a:fillRect/>
          </a:stretch>
        </p:blipFill>
        <p:spPr>
          <a:xfrm>
            <a:off x="838201" y="3890132"/>
            <a:ext cx="4723614" cy="2528672"/>
          </a:xfrm>
          <a:prstGeom prst="rect">
            <a:avLst/>
          </a:prstGeom>
        </p:spPr>
      </p:pic>
      <p:sp>
        <p:nvSpPr>
          <p:cNvPr id="9" name="CuadroTexto 8">
            <a:extLst>
              <a:ext uri="{FF2B5EF4-FFF2-40B4-BE49-F238E27FC236}">
                <a16:creationId xmlns:a16="http://schemas.microsoft.com/office/drawing/2014/main" id="{323F2FE6-1B62-C855-83A2-2632DD11A804}"/>
              </a:ext>
            </a:extLst>
          </p:cNvPr>
          <p:cNvSpPr txBox="1"/>
          <p:nvPr/>
        </p:nvSpPr>
        <p:spPr>
          <a:xfrm>
            <a:off x="6186792" y="1072366"/>
            <a:ext cx="5476672" cy="2925702"/>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s-PE" sz="1700"/>
              <a:t>El paquete opcional </a:t>
            </a:r>
            <a:r>
              <a:rPr lang="es-PE" sz="1700" dirty="0" err="1"/>
              <a:t>BenchRemote</a:t>
            </a:r>
            <a:r>
              <a:rPr lang="es-PE" sz="1700" dirty="0"/>
              <a:t> también permite que un solo operador dirija una o varias unidades. Se puede conseguir una perforación totalmente autónoma sin ninguna interacción humana con la perforadora a través del sistema de control del equipo. El equipo de perforación de superficie </a:t>
            </a:r>
            <a:r>
              <a:rPr lang="es-PE" sz="1700" dirty="0" err="1"/>
              <a:t>SmartROC</a:t>
            </a:r>
            <a:r>
              <a:rPr lang="es-PE" sz="1700" dirty="0"/>
              <a:t> D65 también cuenta con un sistema de perforación y manejo de barras automatizado. </a:t>
            </a:r>
          </a:p>
          <a:p>
            <a:pPr indent="-228600" algn="just">
              <a:lnSpc>
                <a:spcPct val="90000"/>
              </a:lnSpc>
              <a:spcAft>
                <a:spcPts val="600"/>
              </a:spcAft>
              <a:buFont typeface="Arial" panose="020B0604020202020204" pitchFamily="34" charset="0"/>
              <a:buChar char="•"/>
            </a:pPr>
            <a:r>
              <a:rPr lang="es-PE" sz="1700" dirty="0"/>
              <a:t>En 2008, Rio lanzó su proyecto «La mina del futuro», que prevé un futuro cercano en el que mineros humanos y robots trabajaran codo con codo para extraer recursos minerales de manera más eficiente, segura y sostenible.</a:t>
            </a:r>
          </a:p>
        </p:txBody>
      </p:sp>
      <p:pic>
        <p:nvPicPr>
          <p:cNvPr id="10" name="Imagen 9">
            <a:extLst>
              <a:ext uri="{FF2B5EF4-FFF2-40B4-BE49-F238E27FC236}">
                <a16:creationId xmlns:a16="http://schemas.microsoft.com/office/drawing/2014/main" id="{8B63CCDB-FED7-70E5-403A-AC6252D63A58}"/>
              </a:ext>
            </a:extLst>
          </p:cNvPr>
          <p:cNvPicPr>
            <a:picLocks noChangeAspect="1"/>
          </p:cNvPicPr>
          <p:nvPr/>
        </p:nvPicPr>
        <p:blipFill>
          <a:blip r:embed="rId5"/>
          <a:stretch>
            <a:fillRect/>
          </a:stretch>
        </p:blipFill>
        <p:spPr>
          <a:xfrm>
            <a:off x="6513188" y="3998067"/>
            <a:ext cx="4077828" cy="2556441"/>
          </a:xfrm>
          <a:prstGeom prst="rect">
            <a:avLst/>
          </a:prstGeom>
        </p:spPr>
      </p:pic>
    </p:spTree>
    <p:extLst>
      <p:ext uri="{BB962C8B-B14F-4D97-AF65-F5344CB8AC3E}">
        <p14:creationId xmlns:p14="http://schemas.microsoft.com/office/powerpoint/2010/main" val="2641552683"/>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0312F616-3D00-4162-9ACE-CA4EBE315698}" type="datetime1">
              <a:rPr lang="en-US" smtClean="0"/>
              <a:pPr>
                <a:spcAft>
                  <a:spcPts val="600"/>
                </a:spcAft>
              </a:pPr>
              <a:t>2/23/2025</a:t>
            </a:fld>
            <a:endParaRPr lang="en-US"/>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104</a:t>
            </a:fld>
            <a:endParaRPr lang="en-US"/>
          </a:p>
        </p:txBody>
      </p:sp>
      <p:sp>
        <p:nvSpPr>
          <p:cNvPr id="11" name="CuadroTexto 10">
            <a:extLst>
              <a:ext uri="{FF2B5EF4-FFF2-40B4-BE49-F238E27FC236}">
                <a16:creationId xmlns:a16="http://schemas.microsoft.com/office/drawing/2014/main" id="{301EC2BB-1008-4B32-99CF-90AFDE954DF2}"/>
              </a:ext>
            </a:extLst>
          </p:cNvPr>
          <p:cNvSpPr txBox="1"/>
          <p:nvPr/>
        </p:nvSpPr>
        <p:spPr>
          <a:xfrm>
            <a:off x="539137" y="968672"/>
            <a:ext cx="5176423" cy="2660648"/>
          </a:xfrm>
          <a:prstGeom prst="rect">
            <a:avLst/>
          </a:prstGeom>
        </p:spPr>
        <p:txBody>
          <a:bodyPr vert="horz" lIns="91440" tIns="45720" rIns="91440" bIns="45720" rtlCol="0" anchor="ctr">
            <a:normAutofit fontScale="92500" lnSpcReduction="10000"/>
          </a:bodyPr>
          <a:lstStyle/>
          <a:p>
            <a:pPr indent="-228600" algn="just">
              <a:lnSpc>
                <a:spcPct val="90000"/>
              </a:lnSpc>
              <a:spcAft>
                <a:spcPts val="600"/>
              </a:spcAft>
              <a:buFont typeface="Arial" panose="020B0604020202020204" pitchFamily="34" charset="0"/>
              <a:buChar char="•"/>
            </a:pPr>
            <a:r>
              <a:rPr lang="es-PE" sz="1600" dirty="0"/>
              <a:t>EMPRESA MINERA RIO TINTO Rio Tinto fue la primera empresa en lograr la perforación de patrones de orificios totalmente automatizada sin intervención humana. Su Sistema de Perforación Autónoma (ADS) permite a un operador que usa una sola consola en una ubicación remota controlar cuatro equipos de perforación autónomos de múltiples fabricantes simultáneamente, mejorando la precisión y la utilización del equipo. Los resultados han sido tan impresionantes que recientemente Rio implementó cuatro perforadoras adicionales modernizadas con tecnología de sistema de perforación autónomo en su mina </a:t>
            </a:r>
            <a:r>
              <a:rPr lang="es-PE" sz="1600" dirty="0" err="1"/>
              <a:t>Yandicoogina</a:t>
            </a:r>
            <a:r>
              <a:rPr lang="es-PE" sz="1600" dirty="0"/>
              <a:t>, además de las siete existentes en West </a:t>
            </a:r>
            <a:r>
              <a:rPr lang="es-PE" sz="1600" dirty="0" err="1"/>
              <a:t>Angelas</a:t>
            </a:r>
            <a:r>
              <a:rPr lang="es-PE" sz="1600" dirty="0"/>
              <a:t>, y planea agregar nueve perforadoras más para fin de año, lo que traerá la flota total a 20</a:t>
            </a:r>
          </a:p>
        </p:txBody>
      </p:sp>
      <p:pic>
        <p:nvPicPr>
          <p:cNvPr id="6" name="Imagen 5">
            <a:extLst>
              <a:ext uri="{FF2B5EF4-FFF2-40B4-BE49-F238E27FC236}">
                <a16:creationId xmlns:a16="http://schemas.microsoft.com/office/drawing/2014/main" id="{3F515DAF-2B52-48F0-BDB5-590A4D2E58C0}"/>
              </a:ext>
            </a:extLst>
          </p:cNvPr>
          <p:cNvPicPr>
            <a:picLocks noChangeAspect="1"/>
          </p:cNvPicPr>
          <p:nvPr/>
        </p:nvPicPr>
        <p:blipFill>
          <a:blip r:embed="rId4"/>
          <a:stretch>
            <a:fillRect/>
          </a:stretch>
        </p:blipFill>
        <p:spPr>
          <a:xfrm>
            <a:off x="717363" y="3579830"/>
            <a:ext cx="4352673" cy="2959817"/>
          </a:xfrm>
          <a:prstGeom prst="rect">
            <a:avLst/>
          </a:prstGeom>
        </p:spPr>
      </p:pic>
      <p:sp>
        <p:nvSpPr>
          <p:cNvPr id="7" name="CuadroTexto 6">
            <a:extLst>
              <a:ext uri="{FF2B5EF4-FFF2-40B4-BE49-F238E27FC236}">
                <a16:creationId xmlns:a16="http://schemas.microsoft.com/office/drawing/2014/main" id="{7214AC4D-9C37-58D7-1E65-98264DD3B21D}"/>
              </a:ext>
            </a:extLst>
          </p:cNvPr>
          <p:cNvSpPr txBox="1"/>
          <p:nvPr/>
        </p:nvSpPr>
        <p:spPr>
          <a:xfrm>
            <a:off x="5888052" y="968672"/>
            <a:ext cx="5904879" cy="2660648"/>
          </a:xfrm>
          <a:prstGeom prst="rect">
            <a:avLst/>
          </a:prstGeom>
        </p:spPr>
        <p:txBody>
          <a:bodyPr vert="horz" lIns="91440" tIns="45720" rIns="91440" bIns="45720" rtlCol="0" anchor="ctr">
            <a:normAutofit lnSpcReduction="10000"/>
          </a:bodyPr>
          <a:lstStyle/>
          <a:p>
            <a:pPr indent="-228600" algn="just">
              <a:lnSpc>
                <a:spcPct val="90000"/>
              </a:lnSpc>
              <a:spcAft>
                <a:spcPts val="600"/>
              </a:spcAft>
              <a:buFont typeface="Arial" panose="020B0604020202020204" pitchFamily="34" charset="0"/>
              <a:buChar char="•"/>
            </a:pPr>
            <a:r>
              <a:rPr lang="es-PE" sz="1600"/>
              <a:t>BHP probó la tecnología de perforación automatizada en las plataformas Pit Viper 271 suministradas por Atlas Copco en la mina </a:t>
            </a:r>
            <a:r>
              <a:rPr lang="es-PE" sz="1600" dirty="0" err="1"/>
              <a:t>Yandi</a:t>
            </a:r>
            <a:r>
              <a:rPr lang="es-PE" sz="1600" dirty="0"/>
              <a:t> en </a:t>
            </a:r>
            <a:r>
              <a:rPr lang="es-PE" sz="1600" dirty="0" err="1"/>
              <a:t>Pilbara</a:t>
            </a:r>
            <a:r>
              <a:rPr lang="es-PE" sz="1600" dirty="0"/>
              <a:t>. El PV-271 es capaz de trabajar durante 11,5 horas de un turno de 12 horas, con solo una persona necesaria para supervisar tres simulacros, en comparación con alrededor de ocho horas y media con operadores humanos anteriores. Los resultados fueron impresionantes. Los Pit </a:t>
            </a:r>
            <a:r>
              <a:rPr lang="es-PE" sz="1600" dirty="0" err="1"/>
              <a:t>Vipers</a:t>
            </a:r>
            <a:r>
              <a:rPr lang="es-PE" sz="1600" dirty="0"/>
              <a:t> funcionaron de forma autónoma durante más de 15.000 horas y perforaron más de un millón de metros. BHP Billiton informó una mejora del 20% en la optimización de la perforación, lo que a su vez mejoró la excavación, la carga y el transporte, y aumentó el tiempo de actividad de la máquina.</a:t>
            </a:r>
          </a:p>
        </p:txBody>
      </p:sp>
      <p:pic>
        <p:nvPicPr>
          <p:cNvPr id="8" name="Imagen 7">
            <a:extLst>
              <a:ext uri="{FF2B5EF4-FFF2-40B4-BE49-F238E27FC236}">
                <a16:creationId xmlns:a16="http://schemas.microsoft.com/office/drawing/2014/main" id="{0EF326DB-E508-0873-DB63-456D8EC45682}"/>
              </a:ext>
            </a:extLst>
          </p:cNvPr>
          <p:cNvPicPr>
            <a:picLocks noChangeAspect="1"/>
          </p:cNvPicPr>
          <p:nvPr/>
        </p:nvPicPr>
        <p:blipFill>
          <a:blip r:embed="rId5"/>
          <a:stretch>
            <a:fillRect/>
          </a:stretch>
        </p:blipFill>
        <p:spPr>
          <a:xfrm>
            <a:off x="6303949" y="3532391"/>
            <a:ext cx="4461463" cy="3011487"/>
          </a:xfrm>
          <a:prstGeom prst="rect">
            <a:avLst/>
          </a:prstGeom>
        </p:spPr>
      </p:pic>
    </p:spTree>
    <p:extLst>
      <p:ext uri="{BB962C8B-B14F-4D97-AF65-F5344CB8AC3E}">
        <p14:creationId xmlns:p14="http://schemas.microsoft.com/office/powerpoint/2010/main" val="1079115850"/>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a:xfrm>
            <a:off x="643467" y="6356350"/>
            <a:ext cx="2743200" cy="365125"/>
          </a:xfrm>
        </p:spPr>
        <p:txBody>
          <a:bodyPr vert="horz" lIns="91440" tIns="45720" rIns="91440" bIns="45720" rtlCol="0" anchor="ctr">
            <a:normAutofit/>
          </a:bodyPr>
          <a:lstStyle/>
          <a:p>
            <a:pPr>
              <a:spcAft>
                <a:spcPts val="600"/>
              </a:spcAft>
            </a:pPr>
            <a:fld id="{0312F616-3D00-4162-9ACE-CA4EBE315698}" type="datetime1">
              <a:rPr lang="en-US" smtClean="0"/>
              <a:pPr>
                <a:spcAft>
                  <a:spcPts val="600"/>
                </a:spcAft>
              </a:pPr>
              <a:t>2/23/2025</a:t>
            </a:fld>
            <a:endParaRPr lang="en-US"/>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105</a:t>
            </a:fld>
            <a:endParaRPr lang="en-US"/>
          </a:p>
        </p:txBody>
      </p:sp>
      <p:pic>
        <p:nvPicPr>
          <p:cNvPr id="4" name="X2Download.app-Teleremote Epiroc Pit Viper 351">
            <a:hlinkClick r:id="" action="ppaction://media"/>
            <a:extLst>
              <a:ext uri="{FF2B5EF4-FFF2-40B4-BE49-F238E27FC236}">
                <a16:creationId xmlns:a16="http://schemas.microsoft.com/office/drawing/2014/main" id="{D38D1875-100D-400D-8432-D606D9C7821B}"/>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512346" y="785285"/>
            <a:ext cx="9904116" cy="5571065"/>
          </a:xfrm>
          <a:prstGeom prst="rect">
            <a:avLst/>
          </a:prstGeom>
          <a:ln>
            <a:noFill/>
          </a:ln>
        </p:spPr>
      </p:pic>
    </p:spTree>
    <p:extLst>
      <p:ext uri="{BB962C8B-B14F-4D97-AF65-F5344CB8AC3E}">
        <p14:creationId xmlns:p14="http://schemas.microsoft.com/office/powerpoint/2010/main" val="27600368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4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defRPr/>
            </a:pPr>
            <a:fld id="{0312F616-3D00-4162-9ACE-CA4EBE315698}" type="datetime1">
              <a:rPr lang="en-US" smtClean="0">
                <a:solidFill>
                  <a:prstClr val="black">
                    <a:tint val="75000"/>
                  </a:prstClr>
                </a:solidFill>
                <a:latin typeface="Calibri" panose="020F0502020204030204"/>
              </a:rPr>
              <a:pPr>
                <a:spcAft>
                  <a:spcPts val="600"/>
                </a:spcAft>
                <a:defRPr/>
              </a:pPr>
              <a:t>2/23/2025</a:t>
            </a:fld>
            <a:endParaRPr lang="en-US">
              <a:solidFill>
                <a:prstClr val="black">
                  <a:tint val="75000"/>
                </a:prstClr>
              </a:solidFill>
              <a:latin typeface="Calibri" panose="020F0502020204030204"/>
            </a:endParaRPr>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981010B-86DA-4ADF-9F27-44166A92FBA2}" type="slidenum">
              <a:rPr lang="en-US" smtClean="0">
                <a:solidFill>
                  <a:prstClr val="black">
                    <a:tint val="75000"/>
                  </a:prstClr>
                </a:solidFill>
                <a:latin typeface="Calibri" panose="020F0502020204030204"/>
              </a:rPr>
              <a:pPr>
                <a:spcAft>
                  <a:spcPts val="600"/>
                </a:spcAft>
                <a:defRPr/>
              </a:pPr>
              <a:t>106</a:t>
            </a:fld>
            <a:endParaRPr lang="en-US">
              <a:solidFill>
                <a:prstClr val="black">
                  <a:tint val="75000"/>
                </a:prstClr>
              </a:solidFill>
              <a:latin typeface="Calibri" panose="020F0502020204030204"/>
            </a:endParaRPr>
          </a:p>
        </p:txBody>
      </p:sp>
      <p:sp>
        <p:nvSpPr>
          <p:cNvPr id="11" name="CuadroTexto 10">
            <a:extLst>
              <a:ext uri="{FF2B5EF4-FFF2-40B4-BE49-F238E27FC236}">
                <a16:creationId xmlns:a16="http://schemas.microsoft.com/office/drawing/2014/main" id="{D9CF7D9B-8E4B-4901-9D94-87503E103C16}"/>
              </a:ext>
            </a:extLst>
          </p:cNvPr>
          <p:cNvSpPr txBox="1"/>
          <p:nvPr/>
        </p:nvSpPr>
        <p:spPr>
          <a:xfrm>
            <a:off x="586272" y="572746"/>
            <a:ext cx="5150276" cy="2613514"/>
          </a:xfrm>
          <a:prstGeom prst="rect">
            <a:avLst/>
          </a:prstGeom>
        </p:spPr>
        <p:txBody>
          <a:bodyPr vert="horz" lIns="91440" tIns="45720" rIns="91440" bIns="45720" rtlCol="0" anchor="ctr">
            <a:normAutofit fontScale="92500" lnSpcReduction="10000"/>
          </a:bodyPr>
          <a:lstStyle/>
          <a:p>
            <a:pPr indent="-228600" algn="just">
              <a:lnSpc>
                <a:spcPct val="90000"/>
              </a:lnSpc>
              <a:spcAft>
                <a:spcPts val="600"/>
              </a:spcAft>
              <a:buFont typeface="Arial" panose="020B0604020202020204" pitchFamily="34" charset="0"/>
              <a:buChar char="•"/>
            </a:pPr>
            <a:r>
              <a:rPr lang="es-PE" sz="1400" dirty="0"/>
              <a:t>La automatización no es garantía de una mayor eficiencia; más bien debería emplearse para mejorar una operación que ya es esbelta y económicamente sólida, como señaló recientemente el ex director ejecutivo de Rio, Steven Walsh. “La primera regla en cualquier tecnología utilizada en una empresa es que la automatización aplicada a una operación eficiente magnificará esa eficiencia”, dijo Walsh en febrero, citando a Bill Gates. «La segunda regla, dijo, es que la automatización aplicada a una operación ineficiente aumentará la ineficiencia». </a:t>
            </a:r>
          </a:p>
          <a:p>
            <a:pPr indent="-228600" algn="just">
              <a:lnSpc>
                <a:spcPct val="90000"/>
              </a:lnSpc>
              <a:spcAft>
                <a:spcPts val="600"/>
              </a:spcAft>
              <a:buFont typeface="Arial" panose="020B0604020202020204" pitchFamily="34" charset="0"/>
              <a:buChar char="•"/>
            </a:pPr>
            <a:r>
              <a:rPr lang="es-PE" sz="1400" dirty="0"/>
              <a:t>En otras palabras, las personas todavía importan, y Rio se apresuró a tranquilizar a los trabajadores sobre el terreno en </a:t>
            </a:r>
            <a:r>
              <a:rPr lang="es-PE" sz="1400" dirty="0" err="1"/>
              <a:t>Pilbara</a:t>
            </a:r>
            <a:r>
              <a:rPr lang="es-PE" sz="1400" dirty="0"/>
              <a:t> y en otros lugares de que una mayor automatización no equivale necesariamente a la pérdida de puestos de trabajo, y que la multinacional está comprometida a proporcionar nuevos roles y habilidades, reasignación y reentrenamiento.</a:t>
            </a:r>
          </a:p>
          <a:p>
            <a:pPr indent="-228600" algn="just">
              <a:lnSpc>
                <a:spcPct val="90000"/>
              </a:lnSpc>
              <a:spcAft>
                <a:spcPts val="600"/>
              </a:spcAft>
              <a:buFont typeface="Arial" panose="020B0604020202020204" pitchFamily="34" charset="0"/>
              <a:buChar char="•"/>
            </a:pPr>
            <a:endParaRPr lang="es-PE" sz="1400" dirty="0"/>
          </a:p>
        </p:txBody>
      </p:sp>
      <p:pic>
        <p:nvPicPr>
          <p:cNvPr id="6" name="Imagen 5">
            <a:extLst>
              <a:ext uri="{FF2B5EF4-FFF2-40B4-BE49-F238E27FC236}">
                <a16:creationId xmlns:a16="http://schemas.microsoft.com/office/drawing/2014/main" id="{43EE274B-D0B0-4756-BF91-8A47BF098783}"/>
              </a:ext>
            </a:extLst>
          </p:cNvPr>
          <p:cNvPicPr>
            <a:picLocks noChangeAspect="1"/>
          </p:cNvPicPr>
          <p:nvPr/>
        </p:nvPicPr>
        <p:blipFill rotWithShape="1">
          <a:blip r:embed="rId4"/>
          <a:srcRect l="12905" r="7708" b="-3"/>
          <a:stretch/>
        </p:blipFill>
        <p:spPr>
          <a:xfrm>
            <a:off x="838200" y="2960559"/>
            <a:ext cx="4695334" cy="3386151"/>
          </a:xfrm>
          <a:prstGeom prst="rect">
            <a:avLst/>
          </a:prstGeom>
        </p:spPr>
      </p:pic>
      <p:sp>
        <p:nvSpPr>
          <p:cNvPr id="7" name="CuadroTexto 6">
            <a:extLst>
              <a:ext uri="{FF2B5EF4-FFF2-40B4-BE49-F238E27FC236}">
                <a16:creationId xmlns:a16="http://schemas.microsoft.com/office/drawing/2014/main" id="{AB31AAB3-B9C8-C18E-8677-A275605D5301}"/>
              </a:ext>
            </a:extLst>
          </p:cNvPr>
          <p:cNvSpPr txBox="1"/>
          <p:nvPr/>
        </p:nvSpPr>
        <p:spPr>
          <a:xfrm>
            <a:off x="5785463" y="704722"/>
            <a:ext cx="6062825" cy="2153606"/>
          </a:xfrm>
          <a:prstGeom prst="rect">
            <a:avLst/>
          </a:prstGeom>
        </p:spPr>
        <p:txBody>
          <a:bodyPr vert="horz" lIns="91440" tIns="45720" rIns="91440" bIns="45720" rtlCol="0" anchor="ctr">
            <a:normAutofit fontScale="92500" lnSpcReduction="10000"/>
          </a:bodyPr>
          <a:lstStyle/>
          <a:p>
            <a:pPr indent="-228600" algn="just">
              <a:lnSpc>
                <a:spcPct val="90000"/>
              </a:lnSpc>
              <a:spcAft>
                <a:spcPts val="600"/>
              </a:spcAft>
              <a:buFont typeface="Arial" panose="020B0604020202020204" pitchFamily="34" charset="0"/>
              <a:buChar char="•"/>
            </a:pPr>
            <a:r>
              <a:rPr lang="es-PE" sz="1600" b="1" dirty="0"/>
              <a:t>CUANDO APLICAR LA AUTOMATIZACIÓN?</a:t>
            </a:r>
          </a:p>
          <a:p>
            <a:pPr algn="just">
              <a:lnSpc>
                <a:spcPct val="90000"/>
              </a:lnSpc>
              <a:spcAft>
                <a:spcPts val="600"/>
              </a:spcAft>
            </a:pPr>
            <a:r>
              <a:rPr lang="es-PE" sz="1600" dirty="0"/>
              <a:t>El impulso inevitable hacia la automatización continúa a buen ritmo y las empresas de recursos deben aprender a adaptarse si quieren seguir siendo competitivas en un mercado global cada vez más competitivo. “El taladro de barreno es uno de los primeros pasos operativos en esa cadena de valor”. Por lo tanto, automatizar ese proceso y deshacerse del elemento del libre albedrío humano y reemplazarlo con la previsibilidad agrega mucho valor. </a:t>
            </a:r>
          </a:p>
          <a:p>
            <a:pPr algn="just">
              <a:lnSpc>
                <a:spcPct val="90000"/>
              </a:lnSpc>
              <a:spcAft>
                <a:spcPts val="600"/>
              </a:spcAft>
            </a:pPr>
            <a:r>
              <a:rPr lang="es-PE" sz="1600" dirty="0">
                <a:solidFill>
                  <a:srgbClr val="00B0F0"/>
                </a:solidFill>
              </a:rPr>
              <a:t>“Veremos procesos clave (perforación, voladura, palas y transporte al molino) realmente vinculados desde un punto de vista estratégico y operativo en términos de herramientas y control”</a:t>
            </a:r>
          </a:p>
        </p:txBody>
      </p:sp>
      <p:pic>
        <p:nvPicPr>
          <p:cNvPr id="8" name="Imagen 7">
            <a:extLst>
              <a:ext uri="{FF2B5EF4-FFF2-40B4-BE49-F238E27FC236}">
                <a16:creationId xmlns:a16="http://schemas.microsoft.com/office/drawing/2014/main" id="{0D5B684C-4F6A-414B-03A5-7F56F079CCC6}"/>
              </a:ext>
            </a:extLst>
          </p:cNvPr>
          <p:cNvPicPr>
            <a:picLocks noChangeAspect="1"/>
          </p:cNvPicPr>
          <p:nvPr/>
        </p:nvPicPr>
        <p:blipFill rotWithShape="1">
          <a:blip r:embed="rId5"/>
          <a:srcRect r="20614" b="-3"/>
          <a:stretch/>
        </p:blipFill>
        <p:spPr>
          <a:xfrm>
            <a:off x="6308840" y="2998266"/>
            <a:ext cx="4695335" cy="3386152"/>
          </a:xfrm>
          <a:prstGeom prst="rect">
            <a:avLst/>
          </a:prstGeom>
        </p:spPr>
      </p:pic>
    </p:spTree>
    <p:extLst>
      <p:ext uri="{BB962C8B-B14F-4D97-AF65-F5344CB8AC3E}">
        <p14:creationId xmlns:p14="http://schemas.microsoft.com/office/powerpoint/2010/main" val="1806275083"/>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F2FDD785-897C-45E4-8EF5-B2071BC8A748}"/>
              </a:ext>
            </a:extLst>
          </p:cNvPr>
          <p:cNvSpPr>
            <a:spLocks noGrp="1"/>
          </p:cNvSpPr>
          <p:nvPr>
            <p:ph type="title"/>
          </p:nvPr>
        </p:nvSpPr>
        <p:spPr>
          <a:xfrm>
            <a:off x="793662" y="386931"/>
            <a:ext cx="8953653" cy="555750"/>
          </a:xfrm>
        </p:spPr>
        <p:txBody>
          <a:bodyPr vert="horz" lIns="91440" tIns="45720" rIns="91440" bIns="45720" rtlCol="0" anchor="b">
            <a:noAutofit/>
          </a:bodyPr>
          <a:lstStyle/>
          <a:p>
            <a:pPr>
              <a:tabLst>
                <a:tab pos="0" algn="l"/>
              </a:tabLst>
            </a:pPr>
            <a:r>
              <a:rPr lang="es-PE" sz="3400" b="1"/>
              <a:t>2.18. </a:t>
            </a:r>
            <a:r>
              <a:rPr lang="es-PE" sz="3400" b="1" dirty="0"/>
              <a:t>optimización de desempeño de perforadoras</a:t>
            </a:r>
          </a:p>
        </p:txBody>
      </p:sp>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defRPr/>
            </a:pPr>
            <a:fld id="{0312F616-3D00-4162-9ACE-CA4EBE315698}" type="datetime1">
              <a:rPr lang="en-US" smtClean="0">
                <a:solidFill>
                  <a:prstClr val="black">
                    <a:tint val="75000"/>
                  </a:prstClr>
                </a:solidFill>
                <a:latin typeface="Calibri" panose="020F0502020204030204"/>
              </a:rPr>
              <a:pPr>
                <a:spcAft>
                  <a:spcPts val="600"/>
                </a:spcAft>
                <a:defRPr/>
              </a:pPr>
              <a:t>2/23/2025</a:t>
            </a:fld>
            <a:endParaRPr lang="en-US">
              <a:solidFill>
                <a:prstClr val="black">
                  <a:tint val="75000"/>
                </a:prstClr>
              </a:solidFill>
              <a:latin typeface="Calibri" panose="020F0502020204030204"/>
            </a:endParaRPr>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5981010B-86DA-4ADF-9F27-44166A92FBA2}" type="slidenum">
              <a:rPr lang="en-US" smtClean="0">
                <a:solidFill>
                  <a:prstClr val="black">
                    <a:tint val="75000"/>
                  </a:prstClr>
                </a:solidFill>
                <a:latin typeface="Calibri" panose="020F0502020204030204"/>
              </a:rPr>
              <a:pPr>
                <a:spcAft>
                  <a:spcPts val="600"/>
                </a:spcAft>
                <a:defRPr/>
              </a:pPr>
              <a:t>107</a:t>
            </a:fld>
            <a:endParaRPr lang="en-US">
              <a:solidFill>
                <a:prstClr val="black">
                  <a:tint val="75000"/>
                </a:prstClr>
              </a:solidFill>
              <a:latin typeface="Calibri" panose="020F0502020204030204"/>
            </a:endParaRPr>
          </a:p>
        </p:txBody>
      </p:sp>
      <p:sp>
        <p:nvSpPr>
          <p:cNvPr id="11" name="CuadroTexto 10">
            <a:extLst>
              <a:ext uri="{FF2B5EF4-FFF2-40B4-BE49-F238E27FC236}">
                <a16:creationId xmlns:a16="http://schemas.microsoft.com/office/drawing/2014/main" id="{45EBAE74-38C7-4561-9930-7F8239DE35E3}"/>
              </a:ext>
            </a:extLst>
          </p:cNvPr>
          <p:cNvSpPr txBox="1"/>
          <p:nvPr/>
        </p:nvSpPr>
        <p:spPr>
          <a:xfrm>
            <a:off x="838200" y="1555423"/>
            <a:ext cx="4530898" cy="2017336"/>
          </a:xfrm>
          <a:prstGeom prst="rect">
            <a:avLst/>
          </a:prstGeom>
        </p:spPr>
        <p:txBody>
          <a:bodyPr vert="horz" lIns="91440" tIns="45720" rIns="91440" bIns="45720" rtlCol="0" anchor="ctr">
            <a:normAutofit lnSpcReduction="10000"/>
          </a:bodyPr>
          <a:lstStyle/>
          <a:p>
            <a:pPr algn="just">
              <a:lnSpc>
                <a:spcPct val="90000"/>
              </a:lnSpc>
              <a:spcAft>
                <a:spcPts val="1000"/>
              </a:spcAft>
            </a:pPr>
            <a:r>
              <a:rPr lang="es-PE" dirty="0">
                <a:effectLst/>
              </a:rPr>
              <a:t>Definida la vida útil de la explotación y los movimientos de materiales a realizar durante ese tiempo, tenemos determinado el</a:t>
            </a:r>
            <a:r>
              <a:rPr lang="es-PE" b="1" dirty="0">
                <a:effectLst/>
              </a:rPr>
              <a:t> ritmo de explotación de la mina</a:t>
            </a:r>
            <a:r>
              <a:rPr lang="es-PE" dirty="0">
                <a:effectLst/>
              </a:rPr>
              <a:t> y con ello el rendimiento exigido por nuestra faena, por lo tanto tenemos nuestro punto de partida para la definición de las actividades a realizar para cumplir con dicho rendimiento.</a:t>
            </a:r>
          </a:p>
        </p:txBody>
      </p:sp>
      <p:pic>
        <p:nvPicPr>
          <p:cNvPr id="13" name="Imagen 12" descr="operaciones unitarias - perforacion">
            <a:extLst>
              <a:ext uri="{FF2B5EF4-FFF2-40B4-BE49-F238E27FC236}">
                <a16:creationId xmlns:a16="http://schemas.microsoft.com/office/drawing/2014/main" id="{D798BE7B-FFBC-4E1E-81D5-FF2FA9BFF2E0}"/>
              </a:ext>
            </a:extLst>
          </p:cNvPr>
          <p:cNvPicPr/>
          <p:nvPr/>
        </p:nvPicPr>
        <p:blipFill rotWithShape="1">
          <a:blip r:embed="rId4"/>
          <a:srcRect t="25763" r="-1" b="10603"/>
          <a:stretch/>
        </p:blipFill>
        <p:spPr bwMode="auto">
          <a:xfrm>
            <a:off x="1009594" y="3572759"/>
            <a:ext cx="4033746" cy="2554664"/>
          </a:xfrm>
          <a:prstGeom prst="rect">
            <a:avLst/>
          </a:prstGeom>
          <a:noFill/>
        </p:spPr>
      </p:pic>
      <p:sp>
        <p:nvSpPr>
          <p:cNvPr id="4" name="CuadroTexto 3">
            <a:extLst>
              <a:ext uri="{FF2B5EF4-FFF2-40B4-BE49-F238E27FC236}">
                <a16:creationId xmlns:a16="http://schemas.microsoft.com/office/drawing/2014/main" id="{DCB59036-72E2-1977-81B8-7E2447C626E5}"/>
              </a:ext>
            </a:extLst>
          </p:cNvPr>
          <p:cNvSpPr txBox="1"/>
          <p:nvPr/>
        </p:nvSpPr>
        <p:spPr>
          <a:xfrm>
            <a:off x="6096000" y="1555423"/>
            <a:ext cx="5602664" cy="4915646"/>
          </a:xfrm>
          <a:prstGeom prst="rect">
            <a:avLst/>
          </a:prstGeom>
        </p:spPr>
        <p:txBody>
          <a:bodyPr vert="horz" lIns="91440" tIns="45720" rIns="91440" bIns="45720" rtlCol="0" anchor="ctr">
            <a:noAutofit/>
          </a:bodyPr>
          <a:lstStyle/>
          <a:p>
            <a:pPr algn="just">
              <a:lnSpc>
                <a:spcPct val="90000"/>
              </a:lnSpc>
              <a:spcAft>
                <a:spcPts val="1000"/>
              </a:spcAft>
            </a:pPr>
            <a:r>
              <a:rPr lang="es-PE" dirty="0">
                <a:effectLst/>
              </a:rPr>
              <a:t>En el caso de la </a:t>
            </a:r>
            <a:r>
              <a:rPr lang="es-PE" b="1" i="1" dirty="0">
                <a:effectLst/>
              </a:rPr>
              <a:t>perforación</a:t>
            </a:r>
            <a:r>
              <a:rPr lang="es-PE" dirty="0">
                <a:effectLst/>
              </a:rPr>
              <a:t> tendremos que diseñar la malla de </a:t>
            </a:r>
            <a:r>
              <a:rPr lang="es-PE" b="1" i="1" dirty="0">
                <a:effectLst/>
              </a:rPr>
              <a:t>perforación</a:t>
            </a:r>
            <a:r>
              <a:rPr lang="es-PE" dirty="0">
                <a:effectLst/>
              </a:rPr>
              <a:t>, la cual </a:t>
            </a:r>
            <a:r>
              <a:rPr lang="es-PE" dirty="0"/>
              <a:t>p</a:t>
            </a:r>
            <a:r>
              <a:rPr lang="es-PE" dirty="0">
                <a:effectLst/>
              </a:rPr>
              <a:t>odrá estar definida como un global en el caso de no discriminar sectores específicos de la explotación, o podrá definirse una malla particular para cada caso existente (mineral, estéril, sectores conflictivos, pre corte, bancos dobles, etc.). Recordemos que sobre la base del tipo de roca a perforar determinaremos el tipo de perforación más adecuada.</a:t>
            </a:r>
          </a:p>
          <a:p>
            <a:pPr indent="-228600" algn="just">
              <a:lnSpc>
                <a:spcPct val="90000"/>
              </a:lnSpc>
              <a:spcAft>
                <a:spcPts val="1000"/>
              </a:spcAft>
              <a:buFont typeface="Arial" panose="020B0604020202020204" pitchFamily="34" charset="0"/>
              <a:buChar char="•"/>
            </a:pPr>
            <a:r>
              <a:rPr lang="es-PE" dirty="0">
                <a:effectLst/>
              </a:rPr>
              <a:t>Cualquiera sea la situación necesitamos definir:</a:t>
            </a:r>
          </a:p>
          <a:p>
            <a:pPr marL="342900" lvl="0" indent="-228600" algn="just">
              <a:lnSpc>
                <a:spcPct val="90000"/>
              </a:lnSpc>
              <a:spcAft>
                <a:spcPts val="1000"/>
              </a:spcAft>
              <a:buFont typeface="Arial" panose="020B0604020202020204" pitchFamily="34" charset="0"/>
              <a:buChar char="•"/>
              <a:tabLst>
                <a:tab pos="457200" algn="l"/>
              </a:tabLst>
            </a:pPr>
            <a:r>
              <a:rPr lang="es-PE" dirty="0">
                <a:effectLst/>
              </a:rPr>
              <a:t>Diámetro de perforación. </a:t>
            </a:r>
          </a:p>
          <a:p>
            <a:pPr marL="342900" lvl="0" indent="-228600" algn="just">
              <a:lnSpc>
                <a:spcPct val="90000"/>
              </a:lnSpc>
              <a:spcAft>
                <a:spcPts val="1000"/>
              </a:spcAft>
              <a:buFont typeface="Arial" panose="020B0604020202020204" pitchFamily="34" charset="0"/>
              <a:buChar char="•"/>
              <a:tabLst>
                <a:tab pos="457200" algn="l"/>
              </a:tabLst>
            </a:pPr>
            <a:r>
              <a:rPr lang="es-PE" dirty="0">
                <a:effectLst/>
              </a:rPr>
              <a:t>Burden. </a:t>
            </a:r>
          </a:p>
          <a:p>
            <a:pPr marL="342900" lvl="0" indent="-228600" algn="just">
              <a:lnSpc>
                <a:spcPct val="90000"/>
              </a:lnSpc>
              <a:spcAft>
                <a:spcPts val="1000"/>
              </a:spcAft>
              <a:buFont typeface="Arial" panose="020B0604020202020204" pitchFamily="34" charset="0"/>
              <a:buChar char="•"/>
              <a:tabLst>
                <a:tab pos="457200" algn="l"/>
              </a:tabLst>
            </a:pPr>
            <a:r>
              <a:rPr lang="es-PE" dirty="0">
                <a:effectLst/>
              </a:rPr>
              <a:t>Espaciamiento entre taladros. </a:t>
            </a:r>
          </a:p>
          <a:p>
            <a:pPr marL="342900" lvl="0" indent="-228600" algn="just">
              <a:lnSpc>
                <a:spcPct val="90000"/>
              </a:lnSpc>
              <a:spcAft>
                <a:spcPts val="1000"/>
              </a:spcAft>
              <a:buFont typeface="Arial" panose="020B0604020202020204" pitchFamily="34" charset="0"/>
              <a:buChar char="•"/>
              <a:tabLst>
                <a:tab pos="457200" algn="l"/>
              </a:tabLst>
            </a:pPr>
            <a:r>
              <a:rPr lang="es-PE" dirty="0">
                <a:effectLst/>
              </a:rPr>
              <a:t>Disposición espacial relativa de los taladros. </a:t>
            </a:r>
          </a:p>
          <a:p>
            <a:pPr marL="342900" lvl="0" indent="-228600" algn="just">
              <a:lnSpc>
                <a:spcPct val="90000"/>
              </a:lnSpc>
              <a:spcAft>
                <a:spcPts val="1000"/>
              </a:spcAft>
              <a:buFont typeface="Arial" panose="020B0604020202020204" pitchFamily="34" charset="0"/>
              <a:buChar char="•"/>
              <a:tabLst>
                <a:tab pos="457200" algn="l"/>
              </a:tabLst>
            </a:pPr>
            <a:r>
              <a:rPr lang="es-PE" dirty="0">
                <a:effectLst/>
              </a:rPr>
              <a:t>Ángulo de inclinación de los taladros. </a:t>
            </a:r>
          </a:p>
          <a:p>
            <a:pPr marL="342900" lvl="0" indent="-228600" algn="just">
              <a:lnSpc>
                <a:spcPct val="90000"/>
              </a:lnSpc>
              <a:spcAft>
                <a:spcPts val="1000"/>
              </a:spcAft>
              <a:buFont typeface="Arial" panose="020B0604020202020204" pitchFamily="34" charset="0"/>
              <a:buChar char="•"/>
              <a:tabLst>
                <a:tab pos="457200" algn="l"/>
              </a:tabLst>
            </a:pPr>
            <a:r>
              <a:rPr lang="es-PE" dirty="0">
                <a:effectLst/>
              </a:rPr>
              <a:t>Largo de perforación (altura de banco + </a:t>
            </a:r>
            <a:r>
              <a:rPr lang="es-PE" dirty="0" err="1"/>
              <a:t>sobreperforación</a:t>
            </a:r>
            <a:r>
              <a:rPr lang="es-PE" dirty="0">
                <a:effectLst/>
              </a:rPr>
              <a:t>). </a:t>
            </a:r>
          </a:p>
        </p:txBody>
      </p:sp>
      <p:sp>
        <p:nvSpPr>
          <p:cNvPr id="6" name="CuadroTexto 5">
            <a:extLst>
              <a:ext uri="{FF2B5EF4-FFF2-40B4-BE49-F238E27FC236}">
                <a16:creationId xmlns:a16="http://schemas.microsoft.com/office/drawing/2014/main" id="{C19C6A67-1ABF-93A9-2734-16BBF2DE4A0F}"/>
              </a:ext>
            </a:extLst>
          </p:cNvPr>
          <p:cNvSpPr txBox="1"/>
          <p:nvPr/>
        </p:nvSpPr>
        <p:spPr>
          <a:xfrm>
            <a:off x="907330" y="1079811"/>
            <a:ext cx="6094428" cy="341632"/>
          </a:xfrm>
          <a:prstGeom prst="rect">
            <a:avLst/>
          </a:prstGeom>
          <a:noFill/>
        </p:spPr>
        <p:txBody>
          <a:bodyPr wrap="square">
            <a:spAutoFit/>
          </a:bodyPr>
          <a:lstStyle/>
          <a:p>
            <a:pPr algn="just">
              <a:lnSpc>
                <a:spcPct val="90000"/>
              </a:lnSpc>
              <a:spcAft>
                <a:spcPts val="1000"/>
              </a:spcAft>
            </a:pPr>
            <a:r>
              <a:rPr lang="es-PE" b="1" dirty="0">
                <a:solidFill>
                  <a:srgbClr val="00B0F0"/>
                </a:solidFill>
              </a:rPr>
              <a:t>a. DIMENCIONAMIENTO DE EQUIPOS DE PERFORACIÓN</a:t>
            </a:r>
          </a:p>
        </p:txBody>
      </p:sp>
    </p:spTree>
    <p:extLst>
      <p:ext uri="{BB962C8B-B14F-4D97-AF65-F5344CB8AC3E}">
        <p14:creationId xmlns:p14="http://schemas.microsoft.com/office/powerpoint/2010/main" val="1283081368"/>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0312F616-3D00-4162-9ACE-CA4EBE315698}" type="datetime1">
              <a:rPr lang="en-US" smtClean="0"/>
              <a:pPr>
                <a:spcAft>
                  <a:spcPts val="600"/>
                </a:spcAft>
              </a:pPr>
              <a:t>2/23/2025</a:t>
            </a:fld>
            <a:endParaRPr lang="en-US"/>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108</a:t>
            </a:fld>
            <a:endParaRPr lang="en-US"/>
          </a:p>
        </p:txBody>
      </p:sp>
      <p:sp>
        <p:nvSpPr>
          <p:cNvPr id="8" name="CuadroTexto 7">
            <a:extLst>
              <a:ext uri="{FF2B5EF4-FFF2-40B4-BE49-F238E27FC236}">
                <a16:creationId xmlns:a16="http://schemas.microsoft.com/office/drawing/2014/main" id="{C3EEBA6A-194C-402A-8EEA-5D5314756E61}"/>
              </a:ext>
            </a:extLst>
          </p:cNvPr>
          <p:cNvSpPr txBox="1"/>
          <p:nvPr/>
        </p:nvSpPr>
        <p:spPr>
          <a:xfrm>
            <a:off x="708819" y="704721"/>
            <a:ext cx="4909555" cy="3639450"/>
          </a:xfrm>
          <a:prstGeom prst="rect">
            <a:avLst/>
          </a:prstGeom>
        </p:spPr>
        <p:txBody>
          <a:bodyPr vert="horz" lIns="91440" tIns="45720" rIns="91440" bIns="45720" rtlCol="0" anchor="ctr">
            <a:normAutofit/>
          </a:bodyPr>
          <a:lstStyle/>
          <a:p>
            <a:pPr algn="just">
              <a:lnSpc>
                <a:spcPct val="90000"/>
              </a:lnSpc>
              <a:spcAft>
                <a:spcPts val="600"/>
              </a:spcAft>
              <a:buClr>
                <a:srgbClr val="FF0000"/>
              </a:buClr>
            </a:pPr>
            <a:r>
              <a:rPr lang="es-PE" sz="1600" b="1" dirty="0">
                <a:solidFill>
                  <a:srgbClr val="00B0F0"/>
                </a:solidFill>
              </a:rPr>
              <a:t>b. FACTORES PARA LA SELECCIÓN DE LA PERFORADORA</a:t>
            </a:r>
            <a:endParaRPr lang="es-PE" altLang="es-PE" sz="1600" dirty="0">
              <a:solidFill>
                <a:srgbClr val="00B0F0"/>
              </a:solidFill>
            </a:endParaRPr>
          </a:p>
          <a:p>
            <a:pPr indent="-228600" algn="just">
              <a:lnSpc>
                <a:spcPct val="90000"/>
              </a:lnSpc>
              <a:spcAft>
                <a:spcPts val="600"/>
              </a:spcAft>
              <a:buClr>
                <a:srgbClr val="FF0000"/>
              </a:buClr>
              <a:buFont typeface="Arial" panose="020B0604020202020204" pitchFamily="34" charset="0"/>
              <a:buChar char="•"/>
            </a:pPr>
            <a:r>
              <a:rPr lang="es-PE" altLang="es-PE" sz="1600" dirty="0"/>
              <a:t>Determinar el rango de diámetro requerido</a:t>
            </a:r>
          </a:p>
          <a:p>
            <a:pPr indent="-228600" algn="just">
              <a:lnSpc>
                <a:spcPct val="90000"/>
              </a:lnSpc>
              <a:spcAft>
                <a:spcPts val="600"/>
              </a:spcAft>
              <a:buClr>
                <a:srgbClr val="FF0000"/>
              </a:buClr>
              <a:buFont typeface="Arial" panose="020B0604020202020204" pitchFamily="34" charset="0"/>
              <a:buChar char="•"/>
            </a:pPr>
            <a:r>
              <a:rPr lang="es-PE" altLang="es-PE" sz="1600" dirty="0"/>
              <a:t> Profundidad del Taladro</a:t>
            </a:r>
          </a:p>
          <a:p>
            <a:pPr indent="-228600" algn="just">
              <a:lnSpc>
                <a:spcPct val="90000"/>
              </a:lnSpc>
              <a:spcAft>
                <a:spcPts val="600"/>
              </a:spcAft>
              <a:buClr>
                <a:srgbClr val="FF0000"/>
              </a:buClr>
              <a:buFont typeface="Arial" panose="020B0604020202020204" pitchFamily="34" charset="0"/>
              <a:buChar char="•"/>
            </a:pPr>
            <a:r>
              <a:rPr lang="es-PE" altLang="es-PE" sz="1600" dirty="0"/>
              <a:t> Seleccionar el sistema de perforación más conveniente para dicho terreno</a:t>
            </a:r>
          </a:p>
          <a:p>
            <a:pPr indent="-228600" algn="just">
              <a:lnSpc>
                <a:spcPct val="90000"/>
              </a:lnSpc>
              <a:spcAft>
                <a:spcPts val="600"/>
              </a:spcAft>
              <a:buClr>
                <a:srgbClr val="FF0000"/>
              </a:buClr>
              <a:buFont typeface="Arial" panose="020B0604020202020204" pitchFamily="34" charset="0"/>
              <a:buChar char="•"/>
            </a:pPr>
            <a:r>
              <a:rPr lang="es-PE" altLang="es-PE" sz="1600" dirty="0"/>
              <a:t>Analizar las características técnicas de cada equipo, Servicios de Post Venta</a:t>
            </a:r>
          </a:p>
          <a:p>
            <a:pPr indent="-228600" algn="just">
              <a:lnSpc>
                <a:spcPct val="90000"/>
              </a:lnSpc>
              <a:spcAft>
                <a:spcPts val="600"/>
              </a:spcAft>
              <a:buClr>
                <a:srgbClr val="FF0000"/>
              </a:buClr>
              <a:buFont typeface="Arial" panose="020B0604020202020204" pitchFamily="34" charset="0"/>
              <a:buChar char="•"/>
            </a:pPr>
            <a:r>
              <a:rPr lang="es-PE" altLang="es-PE" sz="1600" dirty="0"/>
              <a:t>Determinar sus parámetros  de operación, DM, %U y VP</a:t>
            </a:r>
          </a:p>
          <a:p>
            <a:pPr indent="-228600" algn="just">
              <a:lnSpc>
                <a:spcPct val="90000"/>
              </a:lnSpc>
              <a:spcAft>
                <a:spcPts val="600"/>
              </a:spcAft>
              <a:buClr>
                <a:srgbClr val="FF0000"/>
              </a:buClr>
              <a:buFont typeface="Arial" panose="020B0604020202020204" pitchFamily="34" charset="0"/>
              <a:buChar char="•"/>
            </a:pPr>
            <a:r>
              <a:rPr lang="es-PE" altLang="es-PE" sz="1600" dirty="0"/>
              <a:t> Determinar los Costos  de Propiedad y Operación</a:t>
            </a:r>
          </a:p>
          <a:p>
            <a:pPr indent="-228600" algn="just">
              <a:lnSpc>
                <a:spcPct val="90000"/>
              </a:lnSpc>
              <a:spcAft>
                <a:spcPts val="600"/>
              </a:spcAft>
              <a:buClr>
                <a:srgbClr val="FF0000"/>
              </a:buClr>
              <a:buFont typeface="Arial" panose="020B0604020202020204" pitchFamily="34" charset="0"/>
              <a:buChar char="•"/>
            </a:pPr>
            <a:r>
              <a:rPr lang="es-PE" altLang="es-PE" sz="1600" dirty="0"/>
              <a:t> Determinar los costos Unitarios</a:t>
            </a:r>
          </a:p>
        </p:txBody>
      </p:sp>
      <p:graphicFrame>
        <p:nvGraphicFramePr>
          <p:cNvPr id="6" name="Object 2">
            <a:extLst>
              <a:ext uri="{FF2B5EF4-FFF2-40B4-BE49-F238E27FC236}">
                <a16:creationId xmlns:a16="http://schemas.microsoft.com/office/drawing/2014/main" id="{2FAA7820-C354-37B9-B0FE-00DCEE3F3D3D}"/>
              </a:ext>
            </a:extLst>
          </p:cNvPr>
          <p:cNvGraphicFramePr>
            <a:graphicFrameLocks/>
          </p:cNvGraphicFramePr>
          <p:nvPr>
            <p:extLst>
              <p:ext uri="{D42A27DB-BD31-4B8C-83A1-F6EECF244321}">
                <p14:modId xmlns:p14="http://schemas.microsoft.com/office/powerpoint/2010/main" val="3284718834"/>
              </p:ext>
            </p:extLst>
          </p:nvPr>
        </p:nvGraphicFramePr>
        <p:xfrm>
          <a:off x="7036366" y="1312291"/>
          <a:ext cx="4186237" cy="785812"/>
        </p:xfrm>
        <a:graphic>
          <a:graphicData uri="http://schemas.openxmlformats.org/presentationml/2006/ole">
            <mc:AlternateContent xmlns:mc="http://schemas.openxmlformats.org/markup-compatibility/2006">
              <mc:Choice xmlns:v="urn:schemas-microsoft-com:vml" Requires="v">
                <p:oleObj name="Ecuación" r:id="rId4" imgW="1384200" imgH="393480" progId="Equation.3">
                  <p:embed/>
                </p:oleObj>
              </mc:Choice>
              <mc:Fallback>
                <p:oleObj name="Ecuación" r:id="rId4" imgW="1384200" imgH="393480" progId="Equation.3">
                  <p:embed/>
                  <p:pic>
                    <p:nvPicPr>
                      <p:cNvPr id="4098" name="Object 2">
                        <a:extLst>
                          <a:ext uri="{FF2B5EF4-FFF2-40B4-BE49-F238E27FC236}">
                            <a16:creationId xmlns:a16="http://schemas.microsoft.com/office/drawing/2014/main" id="{B8BC18F2-59C1-4A02-ADE1-CA5B857CA39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366" y="1312291"/>
                        <a:ext cx="4186237" cy="785812"/>
                      </a:xfrm>
                      <a:prstGeom prst="rect">
                        <a:avLst/>
                      </a:prstGeom>
                      <a:noFill/>
                      <a:ln w="28575">
                        <a:solidFill>
                          <a:schemeClr val="accent3">
                            <a:lumMod val="75000"/>
                          </a:schemeClr>
                        </a:solidFill>
                      </a:ln>
                      <a:effectLst/>
                    </p:spPr>
                  </p:pic>
                </p:oleObj>
              </mc:Fallback>
            </mc:AlternateContent>
          </a:graphicData>
        </a:graphic>
      </p:graphicFrame>
      <p:graphicFrame>
        <p:nvGraphicFramePr>
          <p:cNvPr id="7" name="Object 3">
            <a:extLst>
              <a:ext uri="{FF2B5EF4-FFF2-40B4-BE49-F238E27FC236}">
                <a16:creationId xmlns:a16="http://schemas.microsoft.com/office/drawing/2014/main" id="{82CCB13C-6CDD-595F-AB69-01D1D6C0F26A}"/>
              </a:ext>
            </a:extLst>
          </p:cNvPr>
          <p:cNvGraphicFramePr>
            <a:graphicFrameLocks/>
          </p:cNvGraphicFramePr>
          <p:nvPr>
            <p:extLst>
              <p:ext uri="{D42A27DB-BD31-4B8C-83A1-F6EECF244321}">
                <p14:modId xmlns:p14="http://schemas.microsoft.com/office/powerpoint/2010/main" val="3576938148"/>
              </p:ext>
            </p:extLst>
          </p:nvPr>
        </p:nvGraphicFramePr>
        <p:xfrm>
          <a:off x="7036366" y="3763549"/>
          <a:ext cx="4186237" cy="815975"/>
        </p:xfrm>
        <a:graphic>
          <a:graphicData uri="http://schemas.openxmlformats.org/presentationml/2006/ole">
            <mc:AlternateContent xmlns:mc="http://schemas.openxmlformats.org/markup-compatibility/2006">
              <mc:Choice xmlns:v="urn:schemas-microsoft-com:vml" Requires="v">
                <p:oleObj name="Ecuación" r:id="rId6" imgW="1726920" imgH="419040" progId="Equation.3">
                  <p:embed/>
                </p:oleObj>
              </mc:Choice>
              <mc:Fallback>
                <p:oleObj name="Ecuación" r:id="rId6" imgW="1726920" imgH="419040" progId="Equation.3">
                  <p:embed/>
                  <p:pic>
                    <p:nvPicPr>
                      <p:cNvPr id="4099" name="Object 3">
                        <a:extLst>
                          <a:ext uri="{FF2B5EF4-FFF2-40B4-BE49-F238E27FC236}">
                            <a16:creationId xmlns:a16="http://schemas.microsoft.com/office/drawing/2014/main" id="{F7B9A899-EE4D-4E30-A97F-81E7C16BB97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6366" y="3763549"/>
                        <a:ext cx="4186237" cy="815975"/>
                      </a:xfrm>
                      <a:prstGeom prst="rect">
                        <a:avLst/>
                      </a:prstGeom>
                      <a:noFill/>
                      <a:ln w="28575">
                        <a:solidFill>
                          <a:schemeClr val="accent3">
                            <a:lumMod val="75000"/>
                          </a:schemeClr>
                        </a:solidFill>
                      </a:ln>
                      <a:effectLst/>
                    </p:spPr>
                  </p:pic>
                </p:oleObj>
              </mc:Fallback>
            </mc:AlternateContent>
          </a:graphicData>
        </a:graphic>
      </p:graphicFrame>
      <p:sp>
        <p:nvSpPr>
          <p:cNvPr id="10" name="6 CuadroTexto">
            <a:extLst>
              <a:ext uri="{FF2B5EF4-FFF2-40B4-BE49-F238E27FC236}">
                <a16:creationId xmlns:a16="http://schemas.microsoft.com/office/drawing/2014/main" id="{37503AD8-A2E8-066A-C1F5-69F3AAC64B22}"/>
              </a:ext>
            </a:extLst>
          </p:cNvPr>
          <p:cNvSpPr txBox="1"/>
          <p:nvPr/>
        </p:nvSpPr>
        <p:spPr>
          <a:xfrm>
            <a:off x="838200" y="4583391"/>
            <a:ext cx="5124855" cy="1615827"/>
          </a:xfrm>
          <a:prstGeom prst="rect">
            <a:avLst/>
          </a:prstGeom>
          <a:noFill/>
        </p:spPr>
        <p:txBody>
          <a:bodyPr wrap="square">
            <a:spAutoFit/>
          </a:bodyPr>
          <a:lstStyle/>
          <a:p>
            <a:pPr>
              <a:lnSpc>
                <a:spcPct val="150000"/>
              </a:lnSpc>
              <a:defRPr/>
            </a:pPr>
            <a:r>
              <a:rPr lang="es-ES" b="1" dirty="0">
                <a:solidFill>
                  <a:schemeClr val="accent3">
                    <a:lumMod val="75000"/>
                  </a:schemeClr>
                </a:solidFill>
                <a:effectLst>
                  <a:outerShdw blurRad="38100" dist="38100" dir="2700000" algn="tl">
                    <a:srgbClr val="000000">
                      <a:alpha val="43137"/>
                    </a:srgbClr>
                  </a:outerShdw>
                </a:effectLst>
              </a:rPr>
              <a:t>DISPONIBILIDAD MECANICA</a:t>
            </a:r>
          </a:p>
          <a:p>
            <a:pPr algn="just">
              <a:defRPr/>
            </a:pPr>
            <a:r>
              <a:rPr lang="es-ES" dirty="0">
                <a:cs typeface="Arial" panose="020B0604020202020204" pitchFamily="34" charset="0"/>
              </a:rPr>
              <a:t>Es el índice que evalúa la eficiencia de Mantenimiento, muestra el porcentaje del tiempo programado que el equipo está disponible para ser usado.</a:t>
            </a:r>
          </a:p>
        </p:txBody>
      </p:sp>
      <p:sp>
        <p:nvSpPr>
          <p:cNvPr id="11" name="7 CuadroTexto">
            <a:extLst>
              <a:ext uri="{FF2B5EF4-FFF2-40B4-BE49-F238E27FC236}">
                <a16:creationId xmlns:a16="http://schemas.microsoft.com/office/drawing/2014/main" id="{ADB3E5FD-C661-C31E-E953-0807B4144382}"/>
              </a:ext>
            </a:extLst>
          </p:cNvPr>
          <p:cNvSpPr txBox="1"/>
          <p:nvPr/>
        </p:nvSpPr>
        <p:spPr>
          <a:xfrm>
            <a:off x="6472661" y="2259449"/>
            <a:ext cx="4909555" cy="1061829"/>
          </a:xfrm>
          <a:prstGeom prst="rect">
            <a:avLst/>
          </a:prstGeom>
          <a:noFill/>
        </p:spPr>
        <p:txBody>
          <a:bodyPr wrap="square">
            <a:spAutoFit/>
          </a:bodyPr>
          <a:lstStyle/>
          <a:p>
            <a:pPr>
              <a:lnSpc>
                <a:spcPct val="150000"/>
              </a:lnSpc>
              <a:defRPr/>
            </a:pPr>
            <a:r>
              <a:rPr lang="es-ES" b="1" dirty="0">
                <a:solidFill>
                  <a:schemeClr val="accent3">
                    <a:lumMod val="75000"/>
                  </a:schemeClr>
                </a:solidFill>
                <a:effectLst>
                  <a:outerShdw blurRad="38100" dist="38100" dir="2700000" algn="tl">
                    <a:srgbClr val="000000">
                      <a:alpha val="43137"/>
                    </a:srgbClr>
                  </a:outerShdw>
                </a:effectLst>
              </a:rPr>
              <a:t>UTILIZACION</a:t>
            </a:r>
          </a:p>
          <a:p>
            <a:pPr algn="just">
              <a:defRPr/>
            </a:pPr>
            <a:r>
              <a:rPr lang="es-ES" dirty="0">
                <a:cs typeface="Arial" panose="020B0604020202020204" pitchFamily="34" charset="0"/>
              </a:rPr>
              <a:t>Es el factor que nos indica que porcentaje se utiliza de las horas disponibles</a:t>
            </a:r>
          </a:p>
        </p:txBody>
      </p:sp>
      <p:sp>
        <p:nvSpPr>
          <p:cNvPr id="12" name="CuadroTexto 11">
            <a:extLst>
              <a:ext uri="{FF2B5EF4-FFF2-40B4-BE49-F238E27FC236}">
                <a16:creationId xmlns:a16="http://schemas.microsoft.com/office/drawing/2014/main" id="{0D10F31E-2119-0AC3-5316-68171D95230E}"/>
              </a:ext>
            </a:extLst>
          </p:cNvPr>
          <p:cNvSpPr txBox="1"/>
          <p:nvPr/>
        </p:nvSpPr>
        <p:spPr>
          <a:xfrm>
            <a:off x="838200" y="4114653"/>
            <a:ext cx="6096000" cy="464871"/>
          </a:xfrm>
          <a:prstGeom prst="rect">
            <a:avLst/>
          </a:prstGeom>
          <a:noFill/>
        </p:spPr>
        <p:txBody>
          <a:bodyPr wrap="square">
            <a:spAutoFit/>
          </a:bodyPr>
          <a:lstStyle/>
          <a:p>
            <a:pPr>
              <a:lnSpc>
                <a:spcPct val="150000"/>
              </a:lnSpc>
              <a:defRPr/>
            </a:pPr>
            <a:r>
              <a:rPr lang="es-PE" b="1" dirty="0">
                <a:solidFill>
                  <a:srgbClr val="00B0F0"/>
                </a:solidFill>
                <a:effectLst>
                  <a:outerShdw blurRad="38100" dist="38100" dir="2700000" algn="tl">
                    <a:srgbClr val="000000">
                      <a:alpha val="43137"/>
                    </a:srgbClr>
                  </a:outerShdw>
                </a:effectLst>
              </a:rPr>
              <a:t>c. ÍNDICES OPERATIVOS</a:t>
            </a:r>
            <a:endParaRPr lang="es-ES" sz="18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3027486"/>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1C5C5153-27A7-4CF5-A6B0-99A9770A6573}"/>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0312F616-3D00-4162-9ACE-CA4EBE315698}" type="datetime1">
              <a:rPr lang="en-US" smtClean="0"/>
              <a:pPr>
                <a:spcAft>
                  <a:spcPts val="600"/>
                </a:spcAft>
              </a:pPr>
              <a:t>2/23/2025</a:t>
            </a:fld>
            <a:endParaRPr lang="en-US"/>
          </a:p>
        </p:txBody>
      </p:sp>
      <p:sp>
        <p:nvSpPr>
          <p:cNvPr id="2" name="Marcador de número de diapositiva 1">
            <a:extLst>
              <a:ext uri="{FF2B5EF4-FFF2-40B4-BE49-F238E27FC236}">
                <a16:creationId xmlns:a16="http://schemas.microsoft.com/office/drawing/2014/main" id="{1DC30FA1-9741-4D17-A34E-44DCB9EF4F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109</a:t>
            </a:fld>
            <a:endParaRPr lang="en-US"/>
          </a:p>
        </p:txBody>
      </p:sp>
      <p:sp>
        <p:nvSpPr>
          <p:cNvPr id="11" name="CuadroTexto 10">
            <a:extLst>
              <a:ext uri="{FF2B5EF4-FFF2-40B4-BE49-F238E27FC236}">
                <a16:creationId xmlns:a16="http://schemas.microsoft.com/office/drawing/2014/main" id="{CB3E15CA-9218-4E53-9A8F-04490247CF13}"/>
              </a:ext>
            </a:extLst>
          </p:cNvPr>
          <p:cNvSpPr txBox="1"/>
          <p:nvPr/>
        </p:nvSpPr>
        <p:spPr>
          <a:xfrm>
            <a:off x="933254" y="1220059"/>
            <a:ext cx="6771052" cy="4558572"/>
          </a:xfrm>
          <a:prstGeom prst="rect">
            <a:avLst/>
          </a:prstGeom>
        </p:spPr>
        <p:txBody>
          <a:bodyPr vert="horz" lIns="91440" tIns="45720" rIns="91440" bIns="45720" rtlCol="0" anchor="ctr">
            <a:noAutofit/>
          </a:bodyPr>
          <a:lstStyle/>
          <a:p>
            <a:pPr>
              <a:lnSpc>
                <a:spcPct val="90000"/>
              </a:lnSpc>
              <a:spcAft>
                <a:spcPts val="600"/>
              </a:spcAft>
            </a:pPr>
            <a:r>
              <a:rPr lang="es-PE" b="1" dirty="0">
                <a:solidFill>
                  <a:srgbClr val="00B0F0"/>
                </a:solidFill>
              </a:rPr>
              <a:t>d. FACTORES QUE INFLUYEN EL RENDIMIENTO DE LA PERFORADORA</a:t>
            </a:r>
            <a:endParaRPr lang="es-PE" b="1" i="0" u="none" strike="noStrike" baseline="0" dirty="0">
              <a:solidFill>
                <a:srgbClr val="00B0F0"/>
              </a:solidFill>
            </a:endParaRPr>
          </a:p>
          <a:p>
            <a:pPr>
              <a:lnSpc>
                <a:spcPct val="90000"/>
              </a:lnSpc>
              <a:spcAft>
                <a:spcPts val="600"/>
              </a:spcAft>
            </a:pPr>
            <a:endParaRPr lang="es-PE" dirty="0"/>
          </a:p>
          <a:p>
            <a:pPr>
              <a:lnSpc>
                <a:spcPct val="90000"/>
              </a:lnSpc>
              <a:spcAft>
                <a:spcPts val="600"/>
              </a:spcAft>
            </a:pPr>
            <a:r>
              <a:rPr lang="es-PE" i="0" u="none" strike="noStrike" baseline="0" dirty="0"/>
              <a:t>Los factores que influyen en el rendimiento de la perforadora son:</a:t>
            </a:r>
          </a:p>
          <a:p>
            <a:pPr indent="-228600">
              <a:lnSpc>
                <a:spcPct val="90000"/>
              </a:lnSpc>
              <a:spcAft>
                <a:spcPts val="600"/>
              </a:spcAft>
              <a:buFont typeface="Arial" panose="020B0604020202020204" pitchFamily="34" charset="0"/>
              <a:buChar char="•"/>
            </a:pPr>
            <a:endParaRPr lang="es-PE" i="0" u="none" strike="noStrike" baseline="0" dirty="0"/>
          </a:p>
          <a:p>
            <a:pPr indent="-228600">
              <a:lnSpc>
                <a:spcPct val="90000"/>
              </a:lnSpc>
              <a:spcAft>
                <a:spcPts val="600"/>
              </a:spcAft>
              <a:buFont typeface="Arial" panose="020B0604020202020204" pitchFamily="34" charset="0"/>
              <a:buChar char="•"/>
            </a:pPr>
            <a:r>
              <a:rPr lang="es-PE" i="0" u="none" strike="noStrike" baseline="0" dirty="0"/>
              <a:t>Tipo de aplicación del trabajo (masivo, estructural)</a:t>
            </a:r>
          </a:p>
          <a:p>
            <a:pPr indent="-228600">
              <a:lnSpc>
                <a:spcPct val="90000"/>
              </a:lnSpc>
              <a:spcAft>
                <a:spcPts val="600"/>
              </a:spcAft>
              <a:buFont typeface="Arial" panose="020B0604020202020204" pitchFamily="34" charset="0"/>
              <a:buChar char="•"/>
            </a:pPr>
            <a:r>
              <a:rPr lang="es-PE" i="0" u="none" strike="noStrike" baseline="0" dirty="0"/>
              <a:t>Tipo de roca (dureza, resistencia compresiva, </a:t>
            </a:r>
            <a:r>
              <a:rPr lang="es-PE" i="0" u="none" strike="noStrike" baseline="0" dirty="0" err="1"/>
              <a:t>abrasividad</a:t>
            </a:r>
            <a:r>
              <a:rPr lang="es-PE" i="0" u="none" strike="noStrike" baseline="0" dirty="0"/>
              <a:t>)</a:t>
            </a:r>
          </a:p>
          <a:p>
            <a:pPr indent="-228600">
              <a:lnSpc>
                <a:spcPct val="90000"/>
              </a:lnSpc>
              <a:spcAft>
                <a:spcPts val="600"/>
              </a:spcAft>
              <a:buFont typeface="Arial" panose="020B0604020202020204" pitchFamily="34" charset="0"/>
              <a:buChar char="•"/>
            </a:pPr>
            <a:r>
              <a:rPr lang="es-PE" i="0" u="none" strike="noStrike" baseline="0" dirty="0"/>
              <a:t>Tipo de equipo de perforación (neumático, hidráulico)</a:t>
            </a:r>
          </a:p>
          <a:p>
            <a:pPr indent="-228600">
              <a:lnSpc>
                <a:spcPct val="90000"/>
              </a:lnSpc>
              <a:spcAft>
                <a:spcPts val="600"/>
              </a:spcAft>
              <a:buFont typeface="Arial" panose="020B0604020202020204" pitchFamily="34" charset="0"/>
              <a:buChar char="•"/>
            </a:pPr>
            <a:r>
              <a:rPr lang="es-PE" i="0" u="none" strike="noStrike" baseline="0" dirty="0"/>
              <a:t>Velocidad de penetración del martillo (pies/min)</a:t>
            </a:r>
          </a:p>
          <a:p>
            <a:pPr indent="-228600">
              <a:lnSpc>
                <a:spcPct val="90000"/>
              </a:lnSpc>
              <a:spcAft>
                <a:spcPts val="600"/>
              </a:spcAft>
              <a:buFont typeface="Arial" panose="020B0604020202020204" pitchFamily="34" charset="0"/>
              <a:buChar char="•"/>
            </a:pPr>
            <a:r>
              <a:rPr lang="es-PE" i="0" u="none" strike="noStrike" baseline="0" dirty="0"/>
              <a:t>Presión de aire de barrido hacia arriba (lb/pulg²)</a:t>
            </a:r>
          </a:p>
          <a:p>
            <a:pPr indent="-228600">
              <a:lnSpc>
                <a:spcPct val="90000"/>
              </a:lnSpc>
              <a:spcAft>
                <a:spcPts val="600"/>
              </a:spcAft>
              <a:buFont typeface="Arial" panose="020B0604020202020204" pitchFamily="34" charset="0"/>
              <a:buChar char="•"/>
            </a:pPr>
            <a:r>
              <a:rPr lang="es-PE" i="0" u="none" strike="noStrike" baseline="0" dirty="0"/>
              <a:t>Tipo de varillaje (broca, barra de extensión)</a:t>
            </a:r>
          </a:p>
          <a:p>
            <a:pPr indent="-228600">
              <a:lnSpc>
                <a:spcPct val="90000"/>
              </a:lnSpc>
              <a:spcAft>
                <a:spcPts val="600"/>
              </a:spcAft>
              <a:buFont typeface="Arial" panose="020B0604020202020204" pitchFamily="34" charset="0"/>
              <a:buChar char="•"/>
            </a:pPr>
            <a:r>
              <a:rPr lang="es-PE" i="0" u="none" strike="noStrike" baseline="0" dirty="0"/>
              <a:t>Diámetro y profundidad de taladros</a:t>
            </a:r>
          </a:p>
          <a:p>
            <a:pPr indent="-228600">
              <a:lnSpc>
                <a:spcPct val="90000"/>
              </a:lnSpc>
              <a:spcAft>
                <a:spcPts val="600"/>
              </a:spcAft>
              <a:buFont typeface="Arial" panose="020B0604020202020204" pitchFamily="34" charset="0"/>
              <a:buChar char="•"/>
            </a:pPr>
            <a:r>
              <a:rPr lang="es-PE" i="0" u="none" strike="noStrike" baseline="0" dirty="0"/>
              <a:t>Orientación de taladros (vertical, inclinado, horizontal)</a:t>
            </a:r>
          </a:p>
          <a:p>
            <a:pPr indent="-228600">
              <a:lnSpc>
                <a:spcPct val="90000"/>
              </a:lnSpc>
              <a:spcAft>
                <a:spcPts val="600"/>
              </a:spcAft>
              <a:buFont typeface="Arial" panose="020B0604020202020204" pitchFamily="34" charset="0"/>
              <a:buChar char="•"/>
            </a:pPr>
            <a:r>
              <a:rPr lang="es-PE" i="0" u="none" strike="noStrike" baseline="0" dirty="0"/>
              <a:t>Presión del aire comprimido (para equipos neumáticos)</a:t>
            </a:r>
          </a:p>
          <a:p>
            <a:pPr indent="-228600">
              <a:lnSpc>
                <a:spcPct val="90000"/>
              </a:lnSpc>
              <a:spcAft>
                <a:spcPts val="600"/>
              </a:spcAft>
              <a:buFont typeface="Arial" panose="020B0604020202020204" pitchFamily="34" charset="0"/>
              <a:buChar char="•"/>
            </a:pPr>
            <a:r>
              <a:rPr lang="es-PE" i="0" u="none" strike="noStrike" baseline="0" dirty="0"/>
              <a:t>Clima organizacional</a:t>
            </a:r>
            <a:endParaRPr lang="es-PE" dirty="0"/>
          </a:p>
        </p:txBody>
      </p:sp>
      <p:pic>
        <p:nvPicPr>
          <p:cNvPr id="6" name="Imagen 5">
            <a:extLst>
              <a:ext uri="{FF2B5EF4-FFF2-40B4-BE49-F238E27FC236}">
                <a16:creationId xmlns:a16="http://schemas.microsoft.com/office/drawing/2014/main" id="{7C0B2845-AD8C-F35A-0745-6C7EFE32A6E9}"/>
              </a:ext>
            </a:extLst>
          </p:cNvPr>
          <p:cNvPicPr>
            <a:picLocks noChangeAspect="1"/>
          </p:cNvPicPr>
          <p:nvPr/>
        </p:nvPicPr>
        <p:blipFill>
          <a:blip r:embed="rId4"/>
          <a:stretch>
            <a:fillRect/>
          </a:stretch>
        </p:blipFill>
        <p:spPr>
          <a:xfrm>
            <a:off x="7840717" y="1310277"/>
            <a:ext cx="2795752" cy="2761378"/>
          </a:xfrm>
          <a:prstGeom prst="rect">
            <a:avLst/>
          </a:prstGeom>
        </p:spPr>
      </p:pic>
      <p:pic>
        <p:nvPicPr>
          <p:cNvPr id="7" name="Imagen 6">
            <a:extLst>
              <a:ext uri="{FF2B5EF4-FFF2-40B4-BE49-F238E27FC236}">
                <a16:creationId xmlns:a16="http://schemas.microsoft.com/office/drawing/2014/main" id="{D2ED0AAD-C54F-BA75-79D5-AF01CD399C8B}"/>
              </a:ext>
            </a:extLst>
          </p:cNvPr>
          <p:cNvPicPr>
            <a:picLocks noChangeAspect="1"/>
          </p:cNvPicPr>
          <p:nvPr/>
        </p:nvPicPr>
        <p:blipFill>
          <a:blip r:embed="rId5"/>
          <a:stretch>
            <a:fillRect/>
          </a:stretch>
        </p:blipFill>
        <p:spPr>
          <a:xfrm>
            <a:off x="7605370" y="4113895"/>
            <a:ext cx="3448050" cy="2295525"/>
          </a:xfrm>
          <a:prstGeom prst="rect">
            <a:avLst/>
          </a:prstGeom>
        </p:spPr>
      </p:pic>
    </p:spTree>
    <p:extLst>
      <p:ext uri="{BB962C8B-B14F-4D97-AF65-F5344CB8AC3E}">
        <p14:creationId xmlns:p14="http://schemas.microsoft.com/office/powerpoint/2010/main" val="415714255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C4E6400-D93D-4C10-9D81-ED7298F61C90}"/>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00DE72B9-D0B6-4091-94EF-945F13B36890}"/>
              </a:ext>
            </a:extLst>
          </p:cNvPr>
          <p:cNvSpPr>
            <a:spLocks noGrp="1"/>
          </p:cNvSpPr>
          <p:nvPr>
            <p:ph type="sldNum" sz="quarter" idx="12"/>
          </p:nvPr>
        </p:nvSpPr>
        <p:spPr/>
        <p:txBody>
          <a:bodyPr/>
          <a:lstStyle/>
          <a:p>
            <a:fld id="{510D3C48-01B5-44F0-B018-CA7289F8CA3D}" type="slidenum">
              <a:rPr lang="es-PE" smtClean="0"/>
              <a:t>11</a:t>
            </a:fld>
            <a:endParaRPr lang="es-PE"/>
          </a:p>
        </p:txBody>
      </p:sp>
      <p:sp>
        <p:nvSpPr>
          <p:cNvPr id="7" name="CuadroTexto 6">
            <a:extLst>
              <a:ext uri="{FF2B5EF4-FFF2-40B4-BE49-F238E27FC236}">
                <a16:creationId xmlns:a16="http://schemas.microsoft.com/office/drawing/2014/main" id="{D9BE9522-4318-4A0A-8950-EED42D600B4E}"/>
              </a:ext>
            </a:extLst>
          </p:cNvPr>
          <p:cNvSpPr txBox="1"/>
          <p:nvPr/>
        </p:nvSpPr>
        <p:spPr>
          <a:xfrm>
            <a:off x="694592" y="1389877"/>
            <a:ext cx="5679831" cy="4801314"/>
          </a:xfrm>
          <a:prstGeom prst="rect">
            <a:avLst/>
          </a:prstGeom>
          <a:noFill/>
        </p:spPr>
        <p:txBody>
          <a:bodyPr wrap="square">
            <a:spAutoFit/>
          </a:bodyPr>
          <a:lstStyle/>
          <a:p>
            <a:pPr algn="just"/>
            <a:r>
              <a:rPr lang="es-PE" sz="2400" b="1" dirty="0"/>
              <a:t>E. Perforación de rocas con recubrimiento. </a:t>
            </a:r>
          </a:p>
          <a:p>
            <a:pPr algn="just"/>
            <a:r>
              <a:rPr lang="es-PE" dirty="0"/>
              <a:t>La perforación de macizos rocosos sobre los que yacen lechos de materiales sin consolidar obligan a utilizar métodos especiales de perforación con entubado. También se emplean en los trabajos de perforación y voladuras submarinas. </a:t>
            </a:r>
          </a:p>
          <a:p>
            <a:pPr algn="just"/>
            <a:endParaRPr lang="es-PE" dirty="0"/>
          </a:p>
          <a:p>
            <a:pPr algn="just"/>
            <a:endParaRPr lang="es-PE" dirty="0"/>
          </a:p>
          <a:p>
            <a:pPr algn="just"/>
            <a:endParaRPr lang="es-PE" dirty="0"/>
          </a:p>
          <a:p>
            <a:pPr algn="just"/>
            <a:endParaRPr lang="es-PE" dirty="0"/>
          </a:p>
          <a:p>
            <a:pPr algn="just"/>
            <a:endParaRPr lang="es-PE" sz="2400" b="1" dirty="0"/>
          </a:p>
          <a:p>
            <a:pPr algn="just"/>
            <a:r>
              <a:rPr lang="es-PE" sz="2400" b="1" dirty="0"/>
              <a:t>F. Sostenimiento de rocas. </a:t>
            </a:r>
          </a:p>
          <a:p>
            <a:pPr algn="just"/>
            <a:r>
              <a:rPr lang="es-PE" dirty="0"/>
              <a:t>En muchas obras subterráneas y algunas a cielo abierto es necesario realizar el sostenimiento de las rocas mediante pernos helicoidales o cementado de cables, siendo la perforación la fase previa en tales trabajos. </a:t>
            </a:r>
          </a:p>
        </p:txBody>
      </p:sp>
      <p:pic>
        <p:nvPicPr>
          <p:cNvPr id="2" name="Imagen 1">
            <a:extLst>
              <a:ext uri="{FF2B5EF4-FFF2-40B4-BE49-F238E27FC236}">
                <a16:creationId xmlns:a16="http://schemas.microsoft.com/office/drawing/2014/main" id="{F9D90DC6-6DC3-4002-9086-3858A7BB32DF}"/>
              </a:ext>
            </a:extLst>
          </p:cNvPr>
          <p:cNvPicPr>
            <a:picLocks noChangeAspect="1"/>
          </p:cNvPicPr>
          <p:nvPr/>
        </p:nvPicPr>
        <p:blipFill>
          <a:blip r:embed="rId2"/>
          <a:stretch>
            <a:fillRect/>
          </a:stretch>
        </p:blipFill>
        <p:spPr>
          <a:xfrm>
            <a:off x="6783272" y="1332896"/>
            <a:ext cx="3854040" cy="2216381"/>
          </a:xfrm>
          <a:prstGeom prst="rect">
            <a:avLst/>
          </a:prstGeom>
        </p:spPr>
      </p:pic>
      <p:pic>
        <p:nvPicPr>
          <p:cNvPr id="3" name="Imagen 2">
            <a:extLst>
              <a:ext uri="{FF2B5EF4-FFF2-40B4-BE49-F238E27FC236}">
                <a16:creationId xmlns:a16="http://schemas.microsoft.com/office/drawing/2014/main" id="{AC531E01-1AE7-4E80-A2E5-3FAAF0B46601}"/>
              </a:ext>
            </a:extLst>
          </p:cNvPr>
          <p:cNvPicPr>
            <a:picLocks noChangeAspect="1"/>
          </p:cNvPicPr>
          <p:nvPr/>
        </p:nvPicPr>
        <p:blipFill>
          <a:blip r:embed="rId3"/>
          <a:stretch>
            <a:fillRect/>
          </a:stretch>
        </p:blipFill>
        <p:spPr>
          <a:xfrm>
            <a:off x="6783272" y="3789485"/>
            <a:ext cx="3854040" cy="2309738"/>
          </a:xfrm>
          <a:prstGeom prst="rect">
            <a:avLst/>
          </a:prstGeom>
        </p:spPr>
      </p:pic>
    </p:spTree>
    <p:extLst>
      <p:ext uri="{BB962C8B-B14F-4D97-AF65-F5344CB8AC3E}">
        <p14:creationId xmlns:p14="http://schemas.microsoft.com/office/powerpoint/2010/main" val="30327046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C9A3BD63-B98B-47BA-A516-BE9B0374E162}"/>
              </a:ext>
            </a:extLst>
          </p:cNvPr>
          <p:cNvSpPr txBox="1"/>
          <p:nvPr/>
        </p:nvSpPr>
        <p:spPr>
          <a:xfrm>
            <a:off x="970420" y="1391889"/>
            <a:ext cx="4789357" cy="4405596"/>
          </a:xfrm>
          <a:prstGeom prst="rect">
            <a:avLst/>
          </a:prstGeom>
          <a:noFill/>
        </p:spPr>
        <p:txBody>
          <a:bodyPr wrap="square" anchor="t">
            <a:normAutofit fontScale="92500"/>
          </a:bodyPr>
          <a:lstStyle/>
          <a:p>
            <a:pPr algn="just">
              <a:lnSpc>
                <a:spcPct val="200000"/>
              </a:lnSpc>
              <a:spcAft>
                <a:spcPts val="1000"/>
              </a:spcAft>
            </a:pPr>
            <a:r>
              <a:rPr lang="es-ES" dirty="0">
                <a:solidFill>
                  <a:srgbClr val="000000"/>
                </a:solidFill>
                <a:effectLst/>
                <a:ea typeface="Times New Roman" panose="02020603050405020304" pitchFamily="18" charset="0"/>
                <a:cs typeface="Times New Roman" panose="02020603050405020304" pitchFamily="18" charset="0"/>
              </a:rPr>
              <a:t>Definido el diámetro deberá determinarse (bajo criterios teóricos y/o empíricos) el burden y espaciamiento. Además, debemos determinar la disposición espacial de los taladros, con lo cual quedará definida nuestra malla de </a:t>
            </a:r>
            <a:r>
              <a:rPr lang="es-ES" b="1" i="1" dirty="0">
                <a:solidFill>
                  <a:srgbClr val="000000"/>
                </a:solidFill>
                <a:effectLst/>
                <a:ea typeface="Times New Roman" panose="02020603050405020304" pitchFamily="18" charset="0"/>
                <a:cs typeface="Times New Roman" panose="02020603050405020304" pitchFamily="18" charset="0"/>
              </a:rPr>
              <a:t>perforación</a:t>
            </a:r>
            <a:r>
              <a:rPr lang="es-ES" dirty="0">
                <a:solidFill>
                  <a:srgbClr val="000000"/>
                </a:solidFill>
                <a:effectLst/>
                <a:ea typeface="Times New Roman" panose="02020603050405020304" pitchFamily="18" charset="0"/>
                <a:cs typeface="Times New Roman" panose="02020603050405020304" pitchFamily="18" charset="0"/>
              </a:rPr>
              <a:t>.</a:t>
            </a:r>
            <a:endParaRPr lang="es-PE" dirty="0">
              <a:effectLst/>
              <a:ea typeface="Calibri" panose="020F0502020204030204" pitchFamily="34" charset="0"/>
              <a:cs typeface="Times New Roman" panose="02020603050405020304" pitchFamily="18" charset="0"/>
            </a:endParaRPr>
          </a:p>
          <a:p>
            <a:pPr algn="just">
              <a:lnSpc>
                <a:spcPct val="200000"/>
              </a:lnSpc>
              <a:spcAft>
                <a:spcPts val="1000"/>
              </a:spcAft>
            </a:pPr>
            <a:r>
              <a:rPr lang="es-ES" dirty="0">
                <a:solidFill>
                  <a:srgbClr val="000000"/>
                </a:solidFill>
                <a:effectLst/>
                <a:ea typeface="Times New Roman" panose="02020603050405020304" pitchFamily="18" charset="0"/>
                <a:cs typeface="Times New Roman" panose="02020603050405020304" pitchFamily="18" charset="0"/>
              </a:rPr>
              <a:t>Definido lo anterior más la longitud de los taladros, se podrá determinar el tonelaje a mover involucrado en la operación de </a:t>
            </a:r>
            <a:r>
              <a:rPr lang="es-ES" b="1" i="1" dirty="0">
                <a:solidFill>
                  <a:srgbClr val="000000"/>
                </a:solidFill>
                <a:effectLst/>
                <a:ea typeface="Times New Roman" panose="02020603050405020304" pitchFamily="18" charset="0"/>
                <a:cs typeface="Times New Roman" panose="02020603050405020304" pitchFamily="18" charset="0"/>
              </a:rPr>
              <a:t>perforación</a:t>
            </a:r>
            <a:r>
              <a:rPr lang="es-ES" dirty="0">
                <a:solidFill>
                  <a:srgbClr val="000000"/>
                </a:solidFill>
                <a:effectLst/>
                <a:ea typeface="Times New Roman" panose="02020603050405020304" pitchFamily="18" charset="0"/>
                <a:cs typeface="Times New Roman" panose="02020603050405020304" pitchFamily="18" charset="0"/>
              </a:rPr>
              <a:t>, siendo:</a:t>
            </a:r>
            <a:endParaRPr lang="es-PE" dirty="0">
              <a:effectLst/>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C91FF6B7-900F-4100-ABE4-2BCC20CB9DB1}"/>
              </a:ext>
            </a:extLst>
          </p:cNvPr>
          <p:cNvSpPr txBox="1"/>
          <p:nvPr/>
        </p:nvSpPr>
        <p:spPr>
          <a:xfrm>
            <a:off x="6251819" y="1600109"/>
            <a:ext cx="5459413" cy="4582860"/>
          </a:xfrm>
          <a:prstGeom prst="rect">
            <a:avLst/>
          </a:prstGeom>
          <a:noFill/>
        </p:spPr>
        <p:txBody>
          <a:bodyPr wrap="square" anchor="t">
            <a:noAutofit/>
          </a:bodyPr>
          <a:lstStyle/>
          <a:p>
            <a:pPr algn="just">
              <a:lnSpc>
                <a:spcPct val="90000"/>
              </a:lnSpc>
              <a:spcAft>
                <a:spcPts val="1000"/>
              </a:spcAft>
            </a:pPr>
            <a:r>
              <a:rPr lang="es-ES" b="1" i="1" dirty="0" err="1">
                <a:solidFill>
                  <a:srgbClr val="0000FF"/>
                </a:solidFill>
                <a:effectLst/>
                <a:ea typeface="Times New Roman" panose="02020603050405020304" pitchFamily="18" charset="0"/>
                <a:cs typeface="Times New Roman" panose="02020603050405020304" pitchFamily="18" charset="0"/>
              </a:rPr>
              <a:t>Tt</a:t>
            </a:r>
            <a:r>
              <a:rPr lang="es-ES" dirty="0">
                <a:solidFill>
                  <a:srgbClr val="000000"/>
                </a:solidFill>
                <a:effectLst/>
                <a:ea typeface="Times New Roman" panose="02020603050405020304" pitchFamily="18" charset="0"/>
                <a:cs typeface="Times New Roman" panose="02020603050405020304" pitchFamily="18" charset="0"/>
              </a:rPr>
              <a:t>      =   Tonelaje a remover por cada taladro (toneladas)</a:t>
            </a:r>
            <a:endParaRPr lang="es-PE" dirty="0">
              <a:effectLst/>
              <a:ea typeface="Calibri" panose="020F0502020204030204" pitchFamily="34" charset="0"/>
              <a:cs typeface="Times New Roman" panose="02020603050405020304" pitchFamily="18" charset="0"/>
            </a:endParaRPr>
          </a:p>
          <a:p>
            <a:pPr>
              <a:lnSpc>
                <a:spcPct val="90000"/>
              </a:lnSpc>
              <a:spcAft>
                <a:spcPts val="1000"/>
              </a:spcAft>
            </a:pPr>
            <a:r>
              <a:rPr lang="es-ES" b="1" i="1" dirty="0">
                <a:solidFill>
                  <a:srgbClr val="0000FF"/>
                </a:solidFill>
                <a:effectLst/>
                <a:ea typeface="Times New Roman" panose="02020603050405020304" pitchFamily="18" charset="0"/>
                <a:cs typeface="Times New Roman" panose="02020603050405020304" pitchFamily="18" charset="0"/>
              </a:rPr>
              <a:t>B </a:t>
            </a:r>
            <a:r>
              <a:rPr lang="es-ES" dirty="0">
                <a:solidFill>
                  <a:srgbClr val="000000"/>
                </a:solidFill>
                <a:effectLst/>
                <a:ea typeface="Times New Roman" panose="02020603050405020304" pitchFamily="18" charset="0"/>
                <a:cs typeface="Times New Roman" panose="02020603050405020304" pitchFamily="18" charset="0"/>
              </a:rPr>
              <a:t>      =   Burden (metros)</a:t>
            </a:r>
            <a:endParaRPr lang="es-PE" dirty="0">
              <a:effectLst/>
              <a:ea typeface="Calibri" panose="020F0502020204030204" pitchFamily="34" charset="0"/>
              <a:cs typeface="Times New Roman" panose="02020603050405020304" pitchFamily="18" charset="0"/>
            </a:endParaRPr>
          </a:p>
          <a:p>
            <a:pPr>
              <a:lnSpc>
                <a:spcPct val="90000"/>
              </a:lnSpc>
              <a:spcAft>
                <a:spcPts val="1000"/>
              </a:spcAft>
            </a:pPr>
            <a:r>
              <a:rPr lang="es-ES" b="1" i="1" dirty="0">
                <a:solidFill>
                  <a:srgbClr val="0000FF"/>
                </a:solidFill>
                <a:effectLst/>
                <a:ea typeface="Times New Roman" panose="02020603050405020304" pitchFamily="18" charset="0"/>
                <a:cs typeface="Times New Roman" panose="02020603050405020304" pitchFamily="18" charset="0"/>
              </a:rPr>
              <a:t>E </a:t>
            </a:r>
            <a:r>
              <a:rPr lang="es-ES" dirty="0">
                <a:solidFill>
                  <a:srgbClr val="000000"/>
                </a:solidFill>
                <a:effectLst/>
                <a:ea typeface="Times New Roman" panose="02020603050405020304" pitchFamily="18" charset="0"/>
                <a:cs typeface="Times New Roman" panose="02020603050405020304" pitchFamily="18" charset="0"/>
              </a:rPr>
              <a:t>      =   Espaciamiento (metros)</a:t>
            </a:r>
            <a:endParaRPr lang="es-PE" dirty="0">
              <a:effectLst/>
              <a:ea typeface="Calibri" panose="020F0502020204030204" pitchFamily="34" charset="0"/>
              <a:cs typeface="Times New Roman" panose="02020603050405020304" pitchFamily="18" charset="0"/>
            </a:endParaRPr>
          </a:p>
          <a:p>
            <a:pPr>
              <a:lnSpc>
                <a:spcPct val="90000"/>
              </a:lnSpc>
              <a:spcAft>
                <a:spcPts val="1000"/>
              </a:spcAft>
            </a:pPr>
            <a:r>
              <a:rPr lang="es-ES" b="1" i="1" dirty="0">
                <a:solidFill>
                  <a:srgbClr val="0000FF"/>
                </a:solidFill>
                <a:effectLst/>
                <a:ea typeface="Times New Roman" panose="02020603050405020304" pitchFamily="18" charset="0"/>
                <a:cs typeface="Times New Roman" panose="02020603050405020304" pitchFamily="18" charset="0"/>
              </a:rPr>
              <a:t>H</a:t>
            </a:r>
            <a:r>
              <a:rPr lang="es-ES" dirty="0">
                <a:solidFill>
                  <a:srgbClr val="000000"/>
                </a:solidFill>
                <a:effectLst/>
                <a:ea typeface="Times New Roman" panose="02020603050405020304" pitchFamily="18" charset="0"/>
                <a:cs typeface="Times New Roman" panose="02020603050405020304" pitchFamily="18" charset="0"/>
              </a:rPr>
              <a:t>       =   Altura de Banco (metros)</a:t>
            </a:r>
            <a:endParaRPr lang="es-PE" dirty="0">
              <a:effectLst/>
              <a:ea typeface="Calibri" panose="020F0502020204030204" pitchFamily="34" charset="0"/>
              <a:cs typeface="Times New Roman" panose="02020603050405020304" pitchFamily="18" charset="0"/>
            </a:endParaRPr>
          </a:p>
          <a:p>
            <a:pPr>
              <a:lnSpc>
                <a:spcPct val="90000"/>
              </a:lnSpc>
              <a:spcAft>
                <a:spcPts val="1000"/>
              </a:spcAft>
            </a:pPr>
            <a:r>
              <a:rPr lang="es-ES" b="1" i="1" dirty="0">
                <a:solidFill>
                  <a:srgbClr val="0000FF"/>
                </a:solidFill>
                <a:effectLst/>
                <a:ea typeface="Times New Roman" panose="02020603050405020304" pitchFamily="18" charset="0"/>
                <a:cs typeface="Times New Roman" panose="02020603050405020304" pitchFamily="18" charset="0"/>
              </a:rPr>
              <a:t>P</a:t>
            </a:r>
            <a:r>
              <a:rPr lang="es-ES" dirty="0">
                <a:solidFill>
                  <a:srgbClr val="000000"/>
                </a:solidFill>
                <a:effectLst/>
                <a:ea typeface="Times New Roman" panose="02020603050405020304" pitchFamily="18" charset="0"/>
                <a:cs typeface="Times New Roman" panose="02020603050405020304" pitchFamily="18" charset="0"/>
              </a:rPr>
              <a:t>        =   </a:t>
            </a:r>
            <a:r>
              <a:rPr lang="es-ES" dirty="0">
                <a:solidFill>
                  <a:srgbClr val="000000"/>
                </a:solidFill>
                <a:ea typeface="Times New Roman" panose="02020603050405020304" pitchFamily="18" charset="0"/>
                <a:cs typeface="Times New Roman" panose="02020603050405020304" pitchFamily="18" charset="0"/>
              </a:rPr>
              <a:t>Sobreperforación</a:t>
            </a:r>
            <a:r>
              <a:rPr lang="es-ES" dirty="0">
                <a:solidFill>
                  <a:srgbClr val="000000"/>
                </a:solidFill>
                <a:effectLst/>
                <a:ea typeface="Times New Roman" panose="02020603050405020304" pitchFamily="18" charset="0"/>
                <a:cs typeface="Times New Roman" panose="02020603050405020304" pitchFamily="18" charset="0"/>
              </a:rPr>
              <a:t> (metros)</a:t>
            </a:r>
            <a:endParaRPr lang="es-PE" dirty="0">
              <a:effectLst/>
              <a:ea typeface="Calibri" panose="020F0502020204030204" pitchFamily="34" charset="0"/>
              <a:cs typeface="Times New Roman" panose="02020603050405020304" pitchFamily="18" charset="0"/>
            </a:endParaRPr>
          </a:p>
          <a:p>
            <a:pPr>
              <a:lnSpc>
                <a:spcPct val="90000"/>
              </a:lnSpc>
              <a:spcAft>
                <a:spcPts val="1000"/>
              </a:spcAft>
            </a:pPr>
            <a:r>
              <a:rPr lang="es-ES" b="1" i="1" dirty="0">
                <a:solidFill>
                  <a:srgbClr val="0000FF"/>
                </a:solidFill>
                <a:effectLst/>
                <a:ea typeface="Times New Roman" panose="02020603050405020304" pitchFamily="18" charset="0"/>
                <a:cs typeface="Times New Roman" panose="02020603050405020304" pitchFamily="18" charset="0"/>
              </a:rPr>
              <a:t>d</a:t>
            </a:r>
            <a:r>
              <a:rPr lang="es-ES" dirty="0">
                <a:solidFill>
                  <a:srgbClr val="000000"/>
                </a:solidFill>
                <a:effectLst/>
                <a:ea typeface="Times New Roman" panose="02020603050405020304" pitchFamily="18" charset="0"/>
                <a:cs typeface="Times New Roman" panose="02020603050405020304" pitchFamily="18" charset="0"/>
              </a:rPr>
              <a:t>        =   Densidad de la Roca (toneladas/m</a:t>
            </a:r>
            <a:r>
              <a:rPr lang="es-ES" baseline="30000" dirty="0">
                <a:solidFill>
                  <a:srgbClr val="000000"/>
                </a:solidFill>
                <a:effectLst/>
                <a:ea typeface="Times New Roman" panose="02020603050405020304" pitchFamily="18" charset="0"/>
                <a:cs typeface="Times New Roman" panose="02020603050405020304" pitchFamily="18" charset="0"/>
              </a:rPr>
              <a:t>3</a:t>
            </a:r>
            <a:r>
              <a:rPr lang="es-ES" dirty="0">
                <a:solidFill>
                  <a:srgbClr val="000000"/>
                </a:solidFill>
                <a:effectLst/>
                <a:ea typeface="Times New Roman" panose="02020603050405020304" pitchFamily="18" charset="0"/>
                <a:cs typeface="Times New Roman" panose="02020603050405020304" pitchFamily="18" charset="0"/>
              </a:rPr>
              <a:t>)</a:t>
            </a:r>
            <a:endParaRPr lang="es-PE" dirty="0">
              <a:effectLst/>
              <a:ea typeface="Calibri" panose="020F0502020204030204" pitchFamily="34" charset="0"/>
              <a:cs typeface="Times New Roman" panose="02020603050405020304" pitchFamily="18" charset="0"/>
            </a:endParaRPr>
          </a:p>
          <a:p>
            <a:pPr>
              <a:lnSpc>
                <a:spcPct val="90000"/>
              </a:lnSpc>
              <a:spcAft>
                <a:spcPts val="1000"/>
              </a:spcAft>
            </a:pPr>
            <a:r>
              <a:rPr lang="es-ES" b="1" i="1" dirty="0" err="1">
                <a:solidFill>
                  <a:srgbClr val="0000FF"/>
                </a:solidFill>
                <a:effectLst/>
                <a:ea typeface="Times New Roman" panose="02020603050405020304" pitchFamily="18" charset="0"/>
                <a:cs typeface="Times New Roman" panose="02020603050405020304" pitchFamily="18" charset="0"/>
              </a:rPr>
              <a:t>Tmb</a:t>
            </a:r>
            <a:r>
              <a:rPr lang="es-ES" dirty="0">
                <a:solidFill>
                  <a:srgbClr val="000000"/>
                </a:solidFill>
                <a:effectLst/>
                <a:ea typeface="Times New Roman" panose="02020603050405020304" pitchFamily="18" charset="0"/>
                <a:cs typeface="Times New Roman" panose="02020603050405020304" pitchFamily="18" charset="0"/>
              </a:rPr>
              <a:t> =   Tonelaje a remover por metro </a:t>
            </a:r>
            <a:r>
              <a:rPr lang="es-ES" dirty="0">
                <a:solidFill>
                  <a:srgbClr val="000000"/>
                </a:solidFill>
                <a:ea typeface="Times New Roman" panose="02020603050405020304" pitchFamily="18" charset="0"/>
                <a:cs typeface="Times New Roman" panose="02020603050405020304" pitchFamily="18" charset="0"/>
              </a:rPr>
              <a:t>perforado</a:t>
            </a:r>
            <a:r>
              <a:rPr lang="es-ES" dirty="0">
                <a:solidFill>
                  <a:srgbClr val="000000"/>
                </a:solidFill>
                <a:effectLst/>
                <a:ea typeface="Times New Roman" panose="02020603050405020304" pitchFamily="18" charset="0"/>
                <a:cs typeface="Times New Roman" panose="02020603050405020304" pitchFamily="18" charset="0"/>
              </a:rPr>
              <a:t> (toneladas)</a:t>
            </a:r>
            <a:endParaRPr lang="es-PE" dirty="0">
              <a:effectLst/>
              <a:ea typeface="Calibri" panose="020F0502020204030204" pitchFamily="34" charset="0"/>
              <a:cs typeface="Times New Roman" panose="02020603050405020304" pitchFamily="18" charset="0"/>
            </a:endParaRPr>
          </a:p>
          <a:p>
            <a:pPr>
              <a:lnSpc>
                <a:spcPct val="90000"/>
              </a:lnSpc>
              <a:spcAft>
                <a:spcPts val="1000"/>
              </a:spcAft>
            </a:pPr>
            <a:r>
              <a:rPr lang="es-ES" b="1" i="1" dirty="0" err="1">
                <a:solidFill>
                  <a:srgbClr val="0000FF"/>
                </a:solidFill>
                <a:effectLst/>
                <a:ea typeface="Times New Roman" panose="02020603050405020304" pitchFamily="18" charset="0"/>
                <a:cs typeface="Times New Roman" panose="02020603050405020304" pitchFamily="18" charset="0"/>
              </a:rPr>
              <a:t>Tap</a:t>
            </a:r>
            <a:r>
              <a:rPr lang="es-ES" dirty="0">
                <a:solidFill>
                  <a:srgbClr val="000000"/>
                </a:solidFill>
                <a:effectLst/>
                <a:ea typeface="Times New Roman" panose="02020603050405020304" pitchFamily="18" charset="0"/>
                <a:cs typeface="Times New Roman" panose="02020603050405020304" pitchFamily="18" charset="0"/>
              </a:rPr>
              <a:t>   =   Tonelaje a remover por área sometida a Perforación (toneladas)</a:t>
            </a:r>
            <a:endParaRPr lang="es-PE" dirty="0">
              <a:effectLst/>
              <a:ea typeface="Calibri" panose="020F0502020204030204" pitchFamily="34" charset="0"/>
              <a:cs typeface="Times New Roman" panose="02020603050405020304" pitchFamily="18" charset="0"/>
            </a:endParaRPr>
          </a:p>
          <a:p>
            <a:pPr>
              <a:lnSpc>
                <a:spcPct val="90000"/>
              </a:lnSpc>
              <a:spcAft>
                <a:spcPts val="1000"/>
              </a:spcAft>
            </a:pPr>
            <a:r>
              <a:rPr lang="es-ES" b="1" i="1" dirty="0">
                <a:solidFill>
                  <a:srgbClr val="0000FF"/>
                </a:solidFill>
                <a:effectLst/>
                <a:ea typeface="Times New Roman" panose="02020603050405020304" pitchFamily="18" charset="0"/>
                <a:cs typeface="Times New Roman" panose="02020603050405020304" pitchFamily="18" charset="0"/>
              </a:rPr>
              <a:t>T </a:t>
            </a:r>
            <a:r>
              <a:rPr lang="es-ES" dirty="0">
                <a:solidFill>
                  <a:srgbClr val="000000"/>
                </a:solidFill>
                <a:effectLst/>
                <a:ea typeface="Times New Roman" panose="02020603050405020304" pitchFamily="18" charset="0"/>
                <a:cs typeface="Times New Roman" panose="02020603050405020304" pitchFamily="18" charset="0"/>
              </a:rPr>
              <a:t>        =   Tonelaje total por período (toneladas)</a:t>
            </a:r>
            <a:endParaRPr lang="es-PE" dirty="0">
              <a:effectLst/>
              <a:ea typeface="Calibri" panose="020F0502020204030204" pitchFamily="34" charset="0"/>
              <a:cs typeface="Times New Roman" panose="02020603050405020304" pitchFamily="18" charset="0"/>
            </a:endParaRPr>
          </a:p>
        </p:txBody>
      </p:sp>
      <p:sp>
        <p:nvSpPr>
          <p:cNvPr id="10" name="Título 1">
            <a:extLst>
              <a:ext uri="{FF2B5EF4-FFF2-40B4-BE49-F238E27FC236}">
                <a16:creationId xmlns:a16="http://schemas.microsoft.com/office/drawing/2014/main" id="{FD222008-BF28-44EE-B75E-04B3D18A83AC}"/>
              </a:ext>
            </a:extLst>
          </p:cNvPr>
          <p:cNvSpPr>
            <a:spLocks noGrp="1"/>
          </p:cNvSpPr>
          <p:nvPr>
            <p:ph type="title"/>
          </p:nvPr>
        </p:nvSpPr>
        <p:spPr>
          <a:xfrm>
            <a:off x="970420" y="493073"/>
            <a:ext cx="8616639" cy="806393"/>
          </a:xfrm>
        </p:spPr>
        <p:txBody>
          <a:bodyPr vert="horz" lIns="91440" tIns="45720" rIns="91440" bIns="45720" rtlCol="0" anchor="ctr">
            <a:normAutofit/>
          </a:bodyPr>
          <a:lstStyle/>
          <a:p>
            <a:pPr algn="ctr">
              <a:tabLst>
                <a:tab pos="0" algn="l"/>
              </a:tabLst>
            </a:pPr>
            <a:r>
              <a:rPr lang="es-PE" sz="3200" b="1" kern="1200" dirty="0">
                <a:latin typeface="+mj-lt"/>
                <a:ea typeface="+mj-ea"/>
                <a:cs typeface="+mj-cs"/>
              </a:rPr>
              <a:t>2.19. cálculo de la cantidad óptima de perforadoras</a:t>
            </a:r>
          </a:p>
        </p:txBody>
      </p:sp>
      <p:sp>
        <p:nvSpPr>
          <p:cNvPr id="3" name="Marcador de fecha 2">
            <a:extLst>
              <a:ext uri="{FF2B5EF4-FFF2-40B4-BE49-F238E27FC236}">
                <a16:creationId xmlns:a16="http://schemas.microsoft.com/office/drawing/2014/main" id="{F5DDCE96-950C-44A7-9B9D-9A79B521AF8E}"/>
              </a:ext>
            </a:extLst>
          </p:cNvPr>
          <p:cNvSpPr>
            <a:spLocks noGrp="1"/>
          </p:cNvSpPr>
          <p:nvPr>
            <p:ph type="dt" sz="half" idx="10"/>
          </p:nvPr>
        </p:nvSpPr>
        <p:spPr>
          <a:xfrm>
            <a:off x="6076950" y="6356350"/>
            <a:ext cx="2743200" cy="365125"/>
          </a:xfrm>
        </p:spPr>
        <p:txBody>
          <a:bodyPr vert="horz" lIns="91440" tIns="45720" rIns="91440" bIns="45720" rtlCol="0" anchor="ctr">
            <a:normAutofit/>
          </a:bodyPr>
          <a:lstStyle/>
          <a:p>
            <a:pPr>
              <a:spcAft>
                <a:spcPts val="600"/>
              </a:spcAft>
            </a:pPr>
            <a:fld id="{C8277CCF-11E3-432F-8369-B0A250DFA14B}" type="datetime1">
              <a:rPr lang="en-US" smtClean="0"/>
              <a:pPr>
                <a:spcAft>
                  <a:spcPts val="600"/>
                </a:spcAft>
              </a:pPr>
              <a:t>2/23/2025</a:t>
            </a:fld>
            <a:endParaRPr lang="en-US"/>
          </a:p>
        </p:txBody>
      </p:sp>
      <p:sp>
        <p:nvSpPr>
          <p:cNvPr id="2" name="Marcador de número de diapositiva 1">
            <a:extLst>
              <a:ext uri="{FF2B5EF4-FFF2-40B4-BE49-F238E27FC236}">
                <a16:creationId xmlns:a16="http://schemas.microsoft.com/office/drawing/2014/main" id="{DFB9E1EB-8A44-4CEB-942E-19D176144C16}"/>
              </a:ext>
            </a:extLst>
          </p:cNvPr>
          <p:cNvSpPr>
            <a:spLocks noGrp="1"/>
          </p:cNvSpPr>
          <p:nvPr>
            <p:ph type="sldNum" sz="quarter" idx="12"/>
          </p:nvPr>
        </p:nvSpPr>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110</a:t>
            </a:fld>
            <a:endParaRPr lang="en-US"/>
          </a:p>
        </p:txBody>
      </p:sp>
    </p:spTree>
    <p:extLst>
      <p:ext uri="{BB962C8B-B14F-4D97-AF65-F5344CB8AC3E}">
        <p14:creationId xmlns:p14="http://schemas.microsoft.com/office/powerpoint/2010/main" val="3201527030"/>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C9A3BD63-B98B-47BA-A516-BE9B0374E162}"/>
              </a:ext>
            </a:extLst>
          </p:cNvPr>
          <p:cNvSpPr txBox="1"/>
          <p:nvPr/>
        </p:nvSpPr>
        <p:spPr>
          <a:xfrm>
            <a:off x="751001" y="1073798"/>
            <a:ext cx="5459413" cy="5294872"/>
          </a:xfrm>
          <a:prstGeom prst="rect">
            <a:avLst/>
          </a:prstGeom>
          <a:noFill/>
        </p:spPr>
        <p:txBody>
          <a:bodyPr wrap="square" anchor="t">
            <a:normAutofit/>
          </a:bodyPr>
          <a:lstStyle/>
          <a:p>
            <a:pPr>
              <a:spcAft>
                <a:spcPts val="1000"/>
              </a:spcAft>
            </a:pPr>
            <a:r>
              <a:rPr lang="es-ES" sz="1800" dirty="0">
                <a:solidFill>
                  <a:srgbClr val="000000"/>
                </a:solidFill>
                <a:effectLst/>
                <a:ea typeface="Times New Roman" panose="02020603050405020304" pitchFamily="18" charset="0"/>
                <a:cs typeface="Times New Roman" panose="02020603050405020304" pitchFamily="18" charset="0"/>
              </a:rPr>
              <a:t>Tenemos que:</a:t>
            </a:r>
            <a:endParaRPr lang="es-PE" sz="1600" dirty="0">
              <a:effectLst/>
              <a:ea typeface="Calibri" panose="020F0502020204030204" pitchFamily="34" charset="0"/>
              <a:cs typeface="Times New Roman" panose="02020603050405020304" pitchFamily="18" charset="0"/>
            </a:endParaRPr>
          </a:p>
          <a:p>
            <a:pPr algn="ctr">
              <a:spcAft>
                <a:spcPts val="1000"/>
              </a:spcAft>
            </a:pPr>
            <a:r>
              <a:rPr lang="es-ES" sz="1800" b="1" i="1" dirty="0" err="1">
                <a:solidFill>
                  <a:srgbClr val="0000FF"/>
                </a:solidFill>
                <a:effectLst/>
                <a:ea typeface="Times New Roman" panose="02020603050405020304" pitchFamily="18" charset="0"/>
                <a:cs typeface="Times New Roman" panose="02020603050405020304" pitchFamily="18" charset="0"/>
              </a:rPr>
              <a:t>Tt</a:t>
            </a:r>
            <a:r>
              <a:rPr lang="es-ES" sz="1800" b="1" i="1" dirty="0">
                <a:solidFill>
                  <a:srgbClr val="0000FF"/>
                </a:solidFill>
                <a:effectLst/>
                <a:ea typeface="Times New Roman" panose="02020603050405020304" pitchFamily="18" charset="0"/>
                <a:cs typeface="Times New Roman" panose="02020603050405020304" pitchFamily="18" charset="0"/>
              </a:rPr>
              <a:t> = B x E x H x d (ton)</a:t>
            </a:r>
            <a:endParaRPr lang="es-PE" sz="1600" dirty="0">
              <a:effectLst/>
              <a:ea typeface="Calibri" panose="020F0502020204030204" pitchFamily="34" charset="0"/>
              <a:cs typeface="Times New Roman" panose="02020603050405020304" pitchFamily="18" charset="0"/>
            </a:endParaRPr>
          </a:p>
          <a:p>
            <a:pPr>
              <a:spcAft>
                <a:spcPts val="1000"/>
              </a:spcAft>
            </a:pPr>
            <a:r>
              <a:rPr lang="es-ES" sz="1800" dirty="0">
                <a:solidFill>
                  <a:srgbClr val="000000"/>
                </a:solidFill>
                <a:effectLst/>
                <a:ea typeface="Times New Roman" panose="02020603050405020304" pitchFamily="18" charset="0"/>
                <a:cs typeface="Times New Roman" panose="02020603050405020304" pitchFamily="18" charset="0"/>
              </a:rPr>
              <a:t>Con lo cual podremos obtener índices como:</a:t>
            </a:r>
            <a:endParaRPr lang="es-PE" sz="1600" dirty="0">
              <a:effectLst/>
              <a:ea typeface="Calibri" panose="020F0502020204030204" pitchFamily="34" charset="0"/>
              <a:cs typeface="Times New Roman" panose="02020603050405020304" pitchFamily="18" charset="0"/>
            </a:endParaRPr>
          </a:p>
          <a:p>
            <a:pPr algn="ctr">
              <a:spcAft>
                <a:spcPts val="1000"/>
              </a:spcAft>
            </a:pPr>
            <a:r>
              <a:rPr lang="en-US" sz="1800" b="1" i="1" dirty="0" err="1">
                <a:solidFill>
                  <a:srgbClr val="0000FF"/>
                </a:solidFill>
                <a:effectLst/>
                <a:ea typeface="Times New Roman" panose="02020603050405020304" pitchFamily="18" charset="0"/>
                <a:cs typeface="Times New Roman" panose="02020603050405020304" pitchFamily="18" charset="0"/>
              </a:rPr>
              <a:t>Tmb</a:t>
            </a:r>
            <a:r>
              <a:rPr lang="en-US" sz="1800" b="1" i="1" dirty="0">
                <a:solidFill>
                  <a:srgbClr val="0000FF"/>
                </a:solidFill>
                <a:effectLst/>
                <a:ea typeface="Times New Roman" panose="02020603050405020304" pitchFamily="18" charset="0"/>
                <a:cs typeface="Times New Roman" panose="02020603050405020304" pitchFamily="18" charset="0"/>
              </a:rPr>
              <a:t> = Tt / (H + P)</a:t>
            </a:r>
            <a:r>
              <a:rPr lang="en-US" sz="1800" i="1" dirty="0">
                <a:solidFill>
                  <a:srgbClr val="0000FF"/>
                </a:solidFill>
                <a:effectLst/>
                <a:ea typeface="Times New Roman" panose="02020603050405020304" pitchFamily="18" charset="0"/>
                <a:cs typeface="Times New Roman" panose="02020603050405020304" pitchFamily="18" charset="0"/>
              </a:rPr>
              <a:t> (ton/mb)</a:t>
            </a:r>
            <a:endParaRPr lang="es-PE" sz="1600" dirty="0">
              <a:effectLst/>
              <a:ea typeface="Calibri" panose="020F0502020204030204" pitchFamily="34" charset="0"/>
              <a:cs typeface="Times New Roman" panose="02020603050405020304" pitchFamily="18" charset="0"/>
            </a:endParaRPr>
          </a:p>
          <a:p>
            <a:pPr algn="ctr">
              <a:spcAft>
                <a:spcPts val="1000"/>
              </a:spcAft>
            </a:pPr>
            <a:r>
              <a:rPr lang="es-ES" sz="1800" b="1" i="1" dirty="0" err="1">
                <a:solidFill>
                  <a:srgbClr val="0000FF"/>
                </a:solidFill>
                <a:effectLst/>
                <a:ea typeface="Times New Roman" panose="02020603050405020304" pitchFamily="18" charset="0"/>
                <a:cs typeface="Times New Roman" panose="02020603050405020304" pitchFamily="18" charset="0"/>
              </a:rPr>
              <a:t>Tap</a:t>
            </a:r>
            <a:r>
              <a:rPr lang="es-ES" sz="1800" b="1" i="1" dirty="0">
                <a:solidFill>
                  <a:srgbClr val="0000FF"/>
                </a:solidFill>
                <a:effectLst/>
                <a:ea typeface="Times New Roman" panose="02020603050405020304" pitchFamily="18" charset="0"/>
                <a:cs typeface="Times New Roman" panose="02020603050405020304" pitchFamily="18" charset="0"/>
              </a:rPr>
              <a:t> = </a:t>
            </a:r>
            <a:r>
              <a:rPr lang="es-ES" sz="1800" b="1" i="1" dirty="0" err="1">
                <a:solidFill>
                  <a:srgbClr val="0000FF"/>
                </a:solidFill>
                <a:effectLst/>
                <a:ea typeface="Times New Roman" panose="02020603050405020304" pitchFamily="18" charset="0"/>
                <a:cs typeface="Times New Roman" panose="02020603050405020304" pitchFamily="18" charset="0"/>
              </a:rPr>
              <a:t>Tt</a:t>
            </a:r>
            <a:r>
              <a:rPr lang="es-ES" sz="1800" b="1" i="1" dirty="0">
                <a:solidFill>
                  <a:srgbClr val="0000FF"/>
                </a:solidFill>
                <a:effectLst/>
                <a:ea typeface="Times New Roman" panose="02020603050405020304" pitchFamily="18" charset="0"/>
                <a:cs typeface="Times New Roman" panose="02020603050405020304" pitchFamily="18" charset="0"/>
              </a:rPr>
              <a:t> / (B x E)</a:t>
            </a:r>
            <a:r>
              <a:rPr lang="es-ES" sz="1800" i="1" dirty="0">
                <a:solidFill>
                  <a:srgbClr val="0000FF"/>
                </a:solidFill>
                <a:effectLst/>
                <a:ea typeface="Times New Roman" panose="02020603050405020304" pitchFamily="18" charset="0"/>
                <a:cs typeface="Times New Roman" panose="02020603050405020304" pitchFamily="18" charset="0"/>
              </a:rPr>
              <a:t> (ton/m</a:t>
            </a:r>
            <a:r>
              <a:rPr lang="es-ES" sz="1800" i="1" baseline="30000" dirty="0">
                <a:solidFill>
                  <a:srgbClr val="0000FF"/>
                </a:solidFill>
                <a:effectLst/>
                <a:ea typeface="Times New Roman" panose="02020603050405020304" pitchFamily="18" charset="0"/>
                <a:cs typeface="Times New Roman" panose="02020603050405020304" pitchFamily="18" charset="0"/>
              </a:rPr>
              <a:t>2</a:t>
            </a:r>
            <a:r>
              <a:rPr lang="es-ES" sz="1800" i="1" dirty="0">
                <a:solidFill>
                  <a:srgbClr val="0000FF"/>
                </a:solidFill>
                <a:effectLst/>
                <a:ea typeface="Times New Roman" panose="02020603050405020304" pitchFamily="18" charset="0"/>
                <a:cs typeface="Times New Roman" panose="02020603050405020304" pitchFamily="18" charset="0"/>
              </a:rPr>
              <a:t>)</a:t>
            </a:r>
            <a:endParaRPr lang="es-PE" sz="1600" dirty="0">
              <a:effectLst/>
              <a:ea typeface="Calibri" panose="020F0502020204030204" pitchFamily="34" charset="0"/>
              <a:cs typeface="Times New Roman" panose="02020603050405020304" pitchFamily="18" charset="0"/>
            </a:endParaRPr>
          </a:p>
          <a:p>
            <a:pPr>
              <a:spcAft>
                <a:spcPts val="1000"/>
              </a:spcAft>
            </a:pPr>
            <a:r>
              <a:rPr lang="es-ES" sz="1800" b="1" dirty="0">
                <a:solidFill>
                  <a:schemeClr val="accent3">
                    <a:lumMod val="75000"/>
                  </a:schemeClr>
                </a:solidFill>
                <a:effectLst/>
                <a:ea typeface="Times New Roman" panose="02020603050405020304" pitchFamily="18" charset="0"/>
                <a:cs typeface="Times New Roman" panose="02020603050405020304" pitchFamily="18" charset="0"/>
              </a:rPr>
              <a:t>Con lo cual podremos tener una aproximación de</a:t>
            </a:r>
            <a:r>
              <a:rPr lang="es-ES" sz="1800" dirty="0">
                <a:solidFill>
                  <a:schemeClr val="accent3">
                    <a:lumMod val="75000"/>
                  </a:schemeClr>
                </a:solidFill>
                <a:effectLst/>
                <a:ea typeface="Times New Roman" panose="02020603050405020304" pitchFamily="18" charset="0"/>
                <a:cs typeface="Times New Roman" panose="02020603050405020304" pitchFamily="18" charset="0"/>
              </a:rPr>
              <a:t>:</a:t>
            </a:r>
            <a:endParaRPr lang="es-PE" sz="1600" dirty="0">
              <a:solidFill>
                <a:schemeClr val="accent3">
                  <a:lumMod val="75000"/>
                </a:schemeClr>
              </a:solidFill>
              <a:effectLst/>
              <a:ea typeface="Calibri" panose="020F0502020204030204" pitchFamily="34" charset="0"/>
              <a:cs typeface="Times New Roman" panose="02020603050405020304" pitchFamily="18" charset="0"/>
            </a:endParaRPr>
          </a:p>
          <a:p>
            <a:pPr algn="just">
              <a:spcAft>
                <a:spcPts val="1000"/>
              </a:spcAft>
            </a:pPr>
            <a:r>
              <a:rPr lang="es-ES" sz="1800" dirty="0">
                <a:solidFill>
                  <a:srgbClr val="000000"/>
                </a:solidFill>
                <a:effectLst/>
                <a:ea typeface="Times New Roman" panose="02020603050405020304" pitchFamily="18" charset="0"/>
                <a:cs typeface="Times New Roman" panose="02020603050405020304" pitchFamily="18" charset="0"/>
              </a:rPr>
              <a:t>Número de </a:t>
            </a:r>
            <a:r>
              <a:rPr lang="es-ES" sz="1800" dirty="0" err="1">
                <a:solidFill>
                  <a:srgbClr val="000000"/>
                </a:solidFill>
                <a:effectLst/>
                <a:ea typeface="Times New Roman" panose="02020603050405020304" pitchFamily="18" charset="0"/>
                <a:cs typeface="Times New Roman" panose="02020603050405020304" pitchFamily="18" charset="0"/>
              </a:rPr>
              <a:t>talabros</a:t>
            </a:r>
            <a:r>
              <a:rPr lang="es-ES" sz="1800" dirty="0">
                <a:solidFill>
                  <a:srgbClr val="000000"/>
                </a:solidFill>
                <a:effectLst/>
                <a:ea typeface="Times New Roman" panose="02020603050405020304" pitchFamily="18" charset="0"/>
                <a:cs typeface="Times New Roman" panose="02020603050405020304" pitchFamily="18" charset="0"/>
              </a:rPr>
              <a:t> necesarios por período, para cumplir con el programa de explotación de la mina (</a:t>
            </a:r>
            <a:r>
              <a:rPr lang="es-ES" dirty="0">
                <a:solidFill>
                  <a:srgbClr val="000000"/>
                </a:solidFill>
                <a:ea typeface="Times New Roman" panose="02020603050405020304" pitchFamily="18" charset="0"/>
                <a:cs typeface="Times New Roman" panose="02020603050405020304" pitchFamily="18" charset="0"/>
              </a:rPr>
              <a:t>taladros</a:t>
            </a:r>
            <a:r>
              <a:rPr lang="es-ES" sz="1800" dirty="0">
                <a:solidFill>
                  <a:srgbClr val="000000"/>
                </a:solidFill>
                <a:effectLst/>
                <a:ea typeface="Times New Roman" panose="02020603050405020304" pitchFamily="18" charset="0"/>
                <a:cs typeface="Times New Roman" panose="02020603050405020304" pitchFamily="18" charset="0"/>
              </a:rPr>
              <a:t> o perforaciones):</a:t>
            </a:r>
            <a:endParaRPr lang="es-PE" sz="1600" dirty="0">
              <a:effectLst/>
              <a:ea typeface="Calibri" panose="020F0502020204030204" pitchFamily="34" charset="0"/>
              <a:cs typeface="Times New Roman" panose="02020603050405020304" pitchFamily="18" charset="0"/>
            </a:endParaRPr>
          </a:p>
          <a:p>
            <a:pPr algn="ctr">
              <a:spcAft>
                <a:spcPts val="1000"/>
              </a:spcAft>
            </a:pPr>
            <a:r>
              <a:rPr lang="es-ES" sz="1800" b="1" i="1" dirty="0" err="1">
                <a:solidFill>
                  <a:srgbClr val="0000FF"/>
                </a:solidFill>
                <a:effectLst/>
                <a:ea typeface="Times New Roman" panose="02020603050405020304" pitchFamily="18" charset="0"/>
                <a:cs typeface="Times New Roman" panose="02020603050405020304" pitchFamily="18" charset="0"/>
              </a:rPr>
              <a:t>Nt</a:t>
            </a:r>
            <a:r>
              <a:rPr lang="es-ES" sz="1800" b="1" i="1" dirty="0">
                <a:solidFill>
                  <a:srgbClr val="0000FF"/>
                </a:solidFill>
                <a:effectLst/>
                <a:ea typeface="Times New Roman" panose="02020603050405020304" pitchFamily="18" charset="0"/>
                <a:cs typeface="Times New Roman" panose="02020603050405020304" pitchFamily="18" charset="0"/>
              </a:rPr>
              <a:t> = T / </a:t>
            </a:r>
            <a:r>
              <a:rPr lang="es-ES" sz="1800" b="1" i="1" dirty="0" err="1">
                <a:solidFill>
                  <a:srgbClr val="0000FF"/>
                </a:solidFill>
                <a:effectLst/>
                <a:ea typeface="Times New Roman" panose="02020603050405020304" pitchFamily="18" charset="0"/>
                <a:cs typeface="Times New Roman" panose="02020603050405020304" pitchFamily="18" charset="0"/>
              </a:rPr>
              <a:t>Tt</a:t>
            </a:r>
            <a:r>
              <a:rPr lang="es-ES" sz="1800" i="1" dirty="0">
                <a:solidFill>
                  <a:srgbClr val="0000FF"/>
                </a:solidFill>
                <a:effectLst/>
                <a:ea typeface="Times New Roman" panose="02020603050405020304" pitchFamily="18" charset="0"/>
                <a:cs typeface="Times New Roman" panose="02020603050405020304" pitchFamily="18" charset="0"/>
              </a:rPr>
              <a:t> (taladros)</a:t>
            </a:r>
            <a:endParaRPr lang="es-PE" sz="1600" dirty="0">
              <a:effectLst/>
              <a:ea typeface="Calibri" panose="020F0502020204030204" pitchFamily="34" charset="0"/>
              <a:cs typeface="Times New Roman" panose="02020603050405020304" pitchFamily="18" charset="0"/>
            </a:endParaRPr>
          </a:p>
          <a:p>
            <a:pPr algn="just">
              <a:spcAft>
                <a:spcPts val="1000"/>
              </a:spcAft>
            </a:pPr>
            <a:r>
              <a:rPr lang="es-ES" sz="1800" dirty="0">
                <a:solidFill>
                  <a:srgbClr val="000000"/>
                </a:solidFill>
                <a:effectLst/>
                <a:ea typeface="Times New Roman" panose="02020603050405020304" pitchFamily="18" charset="0"/>
                <a:cs typeface="Times New Roman" panose="02020603050405020304" pitchFamily="18" charset="0"/>
              </a:rPr>
              <a:t>Metros </a:t>
            </a:r>
            <a:r>
              <a:rPr lang="es-ES" dirty="0">
                <a:solidFill>
                  <a:srgbClr val="000000"/>
                </a:solidFill>
                <a:ea typeface="Times New Roman" panose="02020603050405020304" pitchFamily="18" charset="0"/>
                <a:cs typeface="Times New Roman" panose="02020603050405020304" pitchFamily="18" charset="0"/>
              </a:rPr>
              <a:t>perforad</a:t>
            </a:r>
            <a:r>
              <a:rPr lang="es-ES" sz="1800" dirty="0">
                <a:solidFill>
                  <a:srgbClr val="000000"/>
                </a:solidFill>
                <a:effectLst/>
                <a:ea typeface="Times New Roman" panose="02020603050405020304" pitchFamily="18" charset="0"/>
                <a:cs typeface="Times New Roman" panose="02020603050405020304" pitchFamily="18" charset="0"/>
              </a:rPr>
              <a:t>os requeridos por período, para cumplir con el ritmo de explotación de la mina (metros perforados):</a:t>
            </a:r>
            <a:endParaRPr lang="es-PE" sz="1600" dirty="0">
              <a:effectLst/>
              <a:ea typeface="Calibri" panose="020F0502020204030204" pitchFamily="34" charset="0"/>
              <a:cs typeface="Times New Roman" panose="02020603050405020304" pitchFamily="18" charset="0"/>
            </a:endParaRPr>
          </a:p>
          <a:p>
            <a:pPr algn="ctr">
              <a:spcAft>
                <a:spcPts val="1000"/>
              </a:spcAft>
            </a:pPr>
            <a:r>
              <a:rPr lang="es-ES" sz="1800" b="1" i="1" dirty="0" err="1">
                <a:solidFill>
                  <a:srgbClr val="0000FF"/>
                </a:solidFill>
                <a:effectLst/>
                <a:ea typeface="Times New Roman" panose="02020603050405020304" pitchFamily="18" charset="0"/>
                <a:cs typeface="Times New Roman" panose="02020603050405020304" pitchFamily="18" charset="0"/>
              </a:rPr>
              <a:t>Mbt</a:t>
            </a:r>
            <a:r>
              <a:rPr lang="es-ES" sz="1800" b="1" i="1" dirty="0">
                <a:solidFill>
                  <a:srgbClr val="0000FF"/>
                </a:solidFill>
                <a:effectLst/>
                <a:ea typeface="Times New Roman" panose="02020603050405020304" pitchFamily="18" charset="0"/>
                <a:cs typeface="Times New Roman" panose="02020603050405020304" pitchFamily="18" charset="0"/>
              </a:rPr>
              <a:t>  = T / </a:t>
            </a:r>
            <a:r>
              <a:rPr lang="es-ES" sz="1800" b="1" i="1" dirty="0" err="1">
                <a:solidFill>
                  <a:srgbClr val="0000FF"/>
                </a:solidFill>
                <a:effectLst/>
                <a:ea typeface="Times New Roman" panose="02020603050405020304" pitchFamily="18" charset="0"/>
                <a:cs typeface="Times New Roman" panose="02020603050405020304" pitchFamily="18" charset="0"/>
              </a:rPr>
              <a:t>Tmb</a:t>
            </a:r>
            <a:r>
              <a:rPr lang="es-ES" sz="1800" i="1" dirty="0">
                <a:solidFill>
                  <a:srgbClr val="0000FF"/>
                </a:solidFill>
                <a:effectLst/>
                <a:ea typeface="Times New Roman" panose="02020603050405020304" pitchFamily="18" charset="0"/>
                <a:cs typeface="Times New Roman" panose="02020603050405020304" pitchFamily="18" charset="0"/>
              </a:rPr>
              <a:t> (</a:t>
            </a:r>
            <a:r>
              <a:rPr lang="es-ES" sz="1800" i="1" dirty="0" err="1">
                <a:solidFill>
                  <a:srgbClr val="0000FF"/>
                </a:solidFill>
                <a:effectLst/>
                <a:ea typeface="Times New Roman" panose="02020603050405020304" pitchFamily="18" charset="0"/>
                <a:cs typeface="Times New Roman" panose="02020603050405020304" pitchFamily="18" charset="0"/>
              </a:rPr>
              <a:t>mb</a:t>
            </a:r>
            <a:r>
              <a:rPr lang="es-ES" sz="1800" i="1" dirty="0">
                <a:solidFill>
                  <a:srgbClr val="0000FF"/>
                </a:solidFill>
                <a:effectLst/>
                <a:ea typeface="Times New Roman" panose="02020603050405020304" pitchFamily="18" charset="0"/>
                <a:cs typeface="Times New Roman" panose="02020603050405020304" pitchFamily="18" charset="0"/>
              </a:rPr>
              <a:t>)</a:t>
            </a:r>
            <a:endParaRPr lang="es-PE" sz="1600" dirty="0">
              <a:effectLst/>
              <a:ea typeface="Calibri" panose="020F0502020204030204" pitchFamily="34" charset="0"/>
              <a:cs typeface="Times New Roman" panose="02020603050405020304" pitchFamily="18" charset="0"/>
            </a:endParaRPr>
          </a:p>
        </p:txBody>
      </p:sp>
      <p:sp>
        <p:nvSpPr>
          <p:cNvPr id="3" name="Marcador de fecha 2">
            <a:extLst>
              <a:ext uri="{FF2B5EF4-FFF2-40B4-BE49-F238E27FC236}">
                <a16:creationId xmlns:a16="http://schemas.microsoft.com/office/drawing/2014/main" id="{F5DDCE96-950C-44A7-9B9D-9A79B521AF8E}"/>
              </a:ext>
            </a:extLst>
          </p:cNvPr>
          <p:cNvSpPr>
            <a:spLocks noGrp="1"/>
          </p:cNvSpPr>
          <p:nvPr>
            <p:ph type="dt" sz="half" idx="10"/>
          </p:nvPr>
        </p:nvSpPr>
        <p:spPr>
          <a:xfrm>
            <a:off x="6076950" y="6356350"/>
            <a:ext cx="2743200" cy="365125"/>
          </a:xfrm>
        </p:spPr>
        <p:txBody>
          <a:bodyPr vert="horz" lIns="91440" tIns="45720" rIns="91440" bIns="45720" rtlCol="0" anchor="ctr">
            <a:normAutofit/>
          </a:bodyPr>
          <a:lstStyle/>
          <a:p>
            <a:pPr>
              <a:spcAft>
                <a:spcPts val="600"/>
              </a:spcAft>
            </a:pPr>
            <a:fld id="{C8277CCF-11E3-432F-8369-B0A250DFA14B}" type="datetime1">
              <a:rPr lang="en-US" smtClean="0"/>
              <a:pPr>
                <a:spcAft>
                  <a:spcPts val="600"/>
                </a:spcAft>
              </a:pPr>
              <a:t>2/23/2025</a:t>
            </a:fld>
            <a:endParaRPr lang="en-US"/>
          </a:p>
        </p:txBody>
      </p:sp>
      <p:sp>
        <p:nvSpPr>
          <p:cNvPr id="2" name="Marcador de número de diapositiva 1">
            <a:extLst>
              <a:ext uri="{FF2B5EF4-FFF2-40B4-BE49-F238E27FC236}">
                <a16:creationId xmlns:a16="http://schemas.microsoft.com/office/drawing/2014/main" id="{DFB9E1EB-8A44-4CEB-942E-19D176144C16}"/>
              </a:ext>
            </a:extLst>
          </p:cNvPr>
          <p:cNvSpPr>
            <a:spLocks noGrp="1"/>
          </p:cNvSpPr>
          <p:nvPr>
            <p:ph type="sldNum" sz="quarter" idx="12"/>
          </p:nvPr>
        </p:nvSpPr>
        <p:spPr/>
        <p:txBody>
          <a:bodyPr vert="horz" lIns="91440" tIns="45720" rIns="91440" bIns="45720" rtlCol="0" anchor="ctr">
            <a:normAutofit/>
          </a:bodyPr>
          <a:lstStyle/>
          <a:p>
            <a:pPr>
              <a:spcAft>
                <a:spcPts val="600"/>
              </a:spcAft>
            </a:pPr>
            <a:fld id="{5981010B-86DA-4ADF-9F27-44166A92FBA2}" type="slidenum">
              <a:rPr lang="en-US" smtClean="0"/>
              <a:pPr>
                <a:spcAft>
                  <a:spcPts val="600"/>
                </a:spcAft>
              </a:pPr>
              <a:t>111</a:t>
            </a:fld>
            <a:endParaRPr lang="en-US"/>
          </a:p>
        </p:txBody>
      </p:sp>
      <p:sp>
        <p:nvSpPr>
          <p:cNvPr id="6" name="CuadroTexto 5">
            <a:extLst>
              <a:ext uri="{FF2B5EF4-FFF2-40B4-BE49-F238E27FC236}">
                <a16:creationId xmlns:a16="http://schemas.microsoft.com/office/drawing/2014/main" id="{5FBBAB5B-AF3A-9E71-6EC5-97D21A897715}"/>
              </a:ext>
            </a:extLst>
          </p:cNvPr>
          <p:cNvSpPr txBox="1"/>
          <p:nvPr/>
        </p:nvSpPr>
        <p:spPr>
          <a:xfrm>
            <a:off x="6275110" y="988555"/>
            <a:ext cx="5459413" cy="5294872"/>
          </a:xfrm>
          <a:prstGeom prst="rect">
            <a:avLst/>
          </a:prstGeom>
          <a:noFill/>
        </p:spPr>
        <p:txBody>
          <a:bodyPr wrap="square" anchor="t">
            <a:normAutofit/>
          </a:bodyPr>
          <a:lstStyle/>
          <a:p>
            <a:pPr algn="just">
              <a:spcAft>
                <a:spcPts val="1000"/>
              </a:spcAft>
            </a:pPr>
            <a:r>
              <a:rPr lang="es-ES" sz="1800" dirty="0">
                <a:solidFill>
                  <a:srgbClr val="000000"/>
                </a:solidFill>
                <a:effectLst/>
                <a:ea typeface="Times New Roman" panose="02020603050405020304" pitchFamily="18" charset="0"/>
                <a:cs typeface="Times New Roman" panose="02020603050405020304" pitchFamily="18" charset="0"/>
              </a:rPr>
              <a:t>Área sometida a la perforación por período (metros cuadrados):</a:t>
            </a:r>
            <a:endParaRPr lang="es-PE" sz="1600" dirty="0">
              <a:effectLst/>
              <a:ea typeface="Calibri" panose="020F0502020204030204" pitchFamily="34" charset="0"/>
              <a:cs typeface="Times New Roman" panose="02020603050405020304" pitchFamily="18" charset="0"/>
            </a:endParaRPr>
          </a:p>
          <a:p>
            <a:pPr algn="ctr">
              <a:spcAft>
                <a:spcPts val="1000"/>
              </a:spcAft>
            </a:pPr>
            <a:r>
              <a:rPr lang="es-ES" sz="1800" b="1" i="1" dirty="0" err="1">
                <a:solidFill>
                  <a:srgbClr val="0000FF"/>
                </a:solidFill>
                <a:effectLst/>
                <a:ea typeface="Times New Roman" panose="02020603050405020304" pitchFamily="18" charset="0"/>
                <a:cs typeface="Times New Roman" panose="02020603050405020304" pitchFamily="18" charset="0"/>
              </a:rPr>
              <a:t>Asp</a:t>
            </a:r>
            <a:r>
              <a:rPr lang="es-ES" sz="1800" b="1" i="1" dirty="0">
                <a:solidFill>
                  <a:srgbClr val="0000FF"/>
                </a:solidFill>
                <a:effectLst/>
                <a:ea typeface="Times New Roman" panose="02020603050405020304" pitchFamily="18" charset="0"/>
                <a:cs typeface="Times New Roman" panose="02020603050405020304" pitchFamily="18" charset="0"/>
              </a:rPr>
              <a:t> = T / </a:t>
            </a:r>
            <a:r>
              <a:rPr lang="es-ES" sz="1800" b="1" i="1" dirty="0" err="1">
                <a:solidFill>
                  <a:srgbClr val="0000FF"/>
                </a:solidFill>
                <a:effectLst/>
                <a:ea typeface="Times New Roman" panose="02020603050405020304" pitchFamily="18" charset="0"/>
                <a:cs typeface="Times New Roman" panose="02020603050405020304" pitchFamily="18" charset="0"/>
              </a:rPr>
              <a:t>Tap</a:t>
            </a:r>
            <a:r>
              <a:rPr lang="es-ES" sz="1800" i="1" dirty="0">
                <a:solidFill>
                  <a:srgbClr val="0000FF"/>
                </a:solidFill>
                <a:effectLst/>
                <a:ea typeface="Times New Roman" panose="02020603050405020304" pitchFamily="18" charset="0"/>
                <a:cs typeface="Times New Roman" panose="02020603050405020304" pitchFamily="18" charset="0"/>
              </a:rPr>
              <a:t> (m</a:t>
            </a:r>
            <a:r>
              <a:rPr lang="es-ES" sz="1800" i="1" baseline="30000" dirty="0">
                <a:solidFill>
                  <a:srgbClr val="0000FF"/>
                </a:solidFill>
                <a:effectLst/>
                <a:ea typeface="Times New Roman" panose="02020603050405020304" pitchFamily="18" charset="0"/>
                <a:cs typeface="Times New Roman" panose="02020603050405020304" pitchFamily="18" charset="0"/>
              </a:rPr>
              <a:t>2</a:t>
            </a:r>
            <a:r>
              <a:rPr lang="es-ES" sz="1800" i="1" dirty="0">
                <a:solidFill>
                  <a:srgbClr val="0000FF"/>
                </a:solidFill>
                <a:effectLst/>
                <a:ea typeface="Times New Roman" panose="02020603050405020304" pitchFamily="18" charset="0"/>
                <a:cs typeface="Times New Roman" panose="02020603050405020304" pitchFamily="18" charset="0"/>
              </a:rPr>
              <a:t>)</a:t>
            </a:r>
            <a:endParaRPr lang="es-PE" sz="1600" dirty="0">
              <a:effectLst/>
              <a:ea typeface="Calibri" panose="020F0502020204030204" pitchFamily="34" charset="0"/>
              <a:cs typeface="Times New Roman" panose="02020603050405020304" pitchFamily="18" charset="0"/>
            </a:endParaRPr>
          </a:p>
          <a:p>
            <a:pPr algn="just">
              <a:spcAft>
                <a:spcPts val="1000"/>
              </a:spcAft>
            </a:pPr>
            <a:r>
              <a:rPr lang="es-ES" sz="1800" dirty="0">
                <a:solidFill>
                  <a:srgbClr val="000000"/>
                </a:solidFill>
                <a:effectLst/>
                <a:ea typeface="Times New Roman" panose="02020603050405020304" pitchFamily="18" charset="0"/>
                <a:cs typeface="Times New Roman" panose="02020603050405020304" pitchFamily="18" charset="0"/>
              </a:rPr>
              <a:t>Para calcular el rendimiento de un equipo de perforación tendremos que determinar:</a:t>
            </a:r>
            <a:endParaRPr lang="es-PE" sz="1600" dirty="0">
              <a:effectLst/>
              <a:ea typeface="Calibri" panose="020F0502020204030204" pitchFamily="34" charset="0"/>
              <a:cs typeface="Times New Roman" panose="02020603050405020304" pitchFamily="18" charset="0"/>
            </a:endParaRPr>
          </a:p>
          <a:p>
            <a:pPr algn="just">
              <a:spcAft>
                <a:spcPts val="1000"/>
              </a:spcAft>
            </a:pPr>
            <a:r>
              <a:rPr lang="es-ES" sz="1800" b="1" i="1" dirty="0" err="1">
                <a:solidFill>
                  <a:srgbClr val="0000FF"/>
                </a:solidFill>
                <a:effectLst/>
                <a:ea typeface="Times New Roman" panose="02020603050405020304" pitchFamily="18" charset="0"/>
                <a:cs typeface="Times New Roman" panose="02020603050405020304" pitchFamily="18" charset="0"/>
              </a:rPr>
              <a:t>DFp</a:t>
            </a:r>
            <a:r>
              <a:rPr lang="es-ES" sz="1800" dirty="0">
                <a:solidFill>
                  <a:srgbClr val="000000"/>
                </a:solidFill>
                <a:effectLst/>
                <a:ea typeface="Times New Roman" panose="02020603050405020304" pitchFamily="18" charset="0"/>
                <a:cs typeface="Times New Roman" panose="02020603050405020304" pitchFamily="18" charset="0"/>
              </a:rPr>
              <a:t>  =       Disponibilidad física del equipo de perforación (%).</a:t>
            </a:r>
            <a:endParaRPr lang="es-PE" sz="1600" dirty="0">
              <a:effectLst/>
              <a:ea typeface="Calibri" panose="020F0502020204030204" pitchFamily="34" charset="0"/>
              <a:cs typeface="Times New Roman" panose="02020603050405020304" pitchFamily="18" charset="0"/>
            </a:endParaRPr>
          </a:p>
          <a:p>
            <a:pPr>
              <a:spcAft>
                <a:spcPts val="1000"/>
              </a:spcAft>
            </a:pPr>
            <a:r>
              <a:rPr lang="es-ES" sz="1800" b="1" i="1" dirty="0" err="1">
                <a:solidFill>
                  <a:srgbClr val="0000FF"/>
                </a:solidFill>
                <a:effectLst/>
                <a:ea typeface="Times New Roman" panose="02020603050405020304" pitchFamily="18" charset="0"/>
                <a:cs typeface="Times New Roman" panose="02020603050405020304" pitchFamily="18" charset="0"/>
              </a:rPr>
              <a:t>UTp</a:t>
            </a:r>
            <a:r>
              <a:rPr lang="es-ES" sz="1800" dirty="0">
                <a:solidFill>
                  <a:srgbClr val="000000"/>
                </a:solidFill>
                <a:effectLst/>
                <a:ea typeface="Times New Roman" panose="02020603050405020304" pitchFamily="18" charset="0"/>
                <a:cs typeface="Times New Roman" panose="02020603050405020304" pitchFamily="18" charset="0"/>
              </a:rPr>
              <a:t>  =       Utilización del equipo de perforación (%).</a:t>
            </a:r>
            <a:endParaRPr lang="es-PE" sz="1600" dirty="0">
              <a:effectLst/>
              <a:ea typeface="Calibri" panose="020F0502020204030204" pitchFamily="34" charset="0"/>
              <a:cs typeface="Times New Roman" panose="02020603050405020304" pitchFamily="18" charset="0"/>
            </a:endParaRPr>
          </a:p>
          <a:p>
            <a:pPr>
              <a:spcAft>
                <a:spcPts val="1000"/>
              </a:spcAft>
            </a:pPr>
            <a:r>
              <a:rPr lang="es-ES" sz="1800" b="1" i="1" dirty="0" err="1">
                <a:solidFill>
                  <a:srgbClr val="0000FF"/>
                </a:solidFill>
                <a:effectLst/>
                <a:ea typeface="Times New Roman" panose="02020603050405020304" pitchFamily="18" charset="0"/>
                <a:cs typeface="Times New Roman" panose="02020603050405020304" pitchFamily="18" charset="0"/>
              </a:rPr>
              <a:t>FOp</a:t>
            </a:r>
            <a:r>
              <a:rPr lang="es-ES" sz="1800" b="1" i="1" dirty="0">
                <a:solidFill>
                  <a:srgbClr val="0000FF"/>
                </a:solidFill>
                <a:effectLst/>
                <a:ea typeface="Times New Roman" panose="02020603050405020304" pitchFamily="18" charset="0"/>
                <a:cs typeface="Times New Roman" panose="02020603050405020304" pitchFamily="18" charset="0"/>
              </a:rPr>
              <a:t> </a:t>
            </a:r>
            <a:r>
              <a:rPr lang="es-ES" sz="1800" dirty="0">
                <a:solidFill>
                  <a:srgbClr val="000000"/>
                </a:solidFill>
                <a:effectLst/>
                <a:ea typeface="Times New Roman" panose="02020603050405020304" pitchFamily="18" charset="0"/>
                <a:cs typeface="Times New Roman" panose="02020603050405020304" pitchFamily="18" charset="0"/>
              </a:rPr>
              <a:t> =       Factor operacional del equipo de perforación (%).</a:t>
            </a:r>
            <a:endParaRPr lang="es-PE" sz="1600" dirty="0">
              <a:effectLst/>
              <a:ea typeface="Calibri" panose="020F0502020204030204" pitchFamily="34" charset="0"/>
              <a:cs typeface="Times New Roman" panose="02020603050405020304" pitchFamily="18" charset="0"/>
            </a:endParaRPr>
          </a:p>
          <a:p>
            <a:pPr algn="just">
              <a:spcAft>
                <a:spcPts val="1000"/>
              </a:spcAft>
            </a:pPr>
            <a:r>
              <a:rPr lang="es-ES" sz="1800" b="1" i="1" dirty="0">
                <a:solidFill>
                  <a:srgbClr val="0000FF"/>
                </a:solidFill>
                <a:effectLst/>
                <a:ea typeface="Times New Roman" panose="02020603050405020304" pitchFamily="18" charset="0"/>
                <a:cs typeface="Times New Roman" panose="02020603050405020304" pitchFamily="18" charset="0"/>
              </a:rPr>
              <a:t>FR</a:t>
            </a:r>
            <a:r>
              <a:rPr lang="es-ES" sz="1800" dirty="0">
                <a:solidFill>
                  <a:srgbClr val="000000"/>
                </a:solidFill>
                <a:effectLst/>
                <a:ea typeface="Times New Roman" panose="02020603050405020304" pitchFamily="18" charset="0"/>
                <a:cs typeface="Times New Roman" panose="02020603050405020304" pitchFamily="18" charset="0"/>
              </a:rPr>
              <a:t>    =   Factor de Roca (%), que castiga la velocidad de perforación en función de la dificultad operacional                        que impone la roca.</a:t>
            </a:r>
            <a:endParaRPr lang="es-PE" sz="1600" dirty="0">
              <a:effectLst/>
              <a:ea typeface="Calibri" panose="020F0502020204030204" pitchFamily="34" charset="0"/>
              <a:cs typeface="Times New Roman" panose="02020603050405020304" pitchFamily="18" charset="0"/>
            </a:endParaRPr>
          </a:p>
          <a:p>
            <a:pPr algn="just">
              <a:spcAft>
                <a:spcPts val="1000"/>
              </a:spcAft>
            </a:pPr>
            <a:r>
              <a:rPr lang="es-ES" sz="1800" b="1" i="1" dirty="0" err="1">
                <a:solidFill>
                  <a:srgbClr val="0000FF"/>
                </a:solidFill>
                <a:effectLst/>
                <a:ea typeface="Times New Roman" panose="02020603050405020304" pitchFamily="18" charset="0"/>
                <a:cs typeface="Times New Roman" panose="02020603050405020304" pitchFamily="18" charset="0"/>
              </a:rPr>
              <a:t>TDp</a:t>
            </a:r>
            <a:r>
              <a:rPr lang="es-ES" sz="1800" dirty="0">
                <a:solidFill>
                  <a:srgbClr val="000000"/>
                </a:solidFill>
                <a:effectLst/>
                <a:ea typeface="Times New Roman" panose="02020603050405020304" pitchFamily="18" charset="0"/>
                <a:cs typeface="Times New Roman" panose="02020603050405020304" pitchFamily="18" charset="0"/>
              </a:rPr>
              <a:t>  =       Turnos a trabajar por día en perforación (turnos/día).</a:t>
            </a:r>
            <a:endParaRPr lang="es-PE"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122510"/>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123" name="Picture 1">
            <a:extLst>
              <a:ext uri="{FF2B5EF4-FFF2-40B4-BE49-F238E27FC236}">
                <a16:creationId xmlns:a16="http://schemas.microsoft.com/office/drawing/2014/main" id="{0F194327-F3BB-4D56-823E-DDEFB4F5BD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9941" y="1053551"/>
            <a:ext cx="7523811" cy="362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2">
            <a:extLst>
              <a:ext uri="{FF2B5EF4-FFF2-40B4-BE49-F238E27FC236}">
                <a16:creationId xmlns:a16="http://schemas.microsoft.com/office/drawing/2014/main" id="{CF83EDC7-DFE8-4727-9D80-63DAF4CCA040}"/>
              </a:ext>
            </a:extLst>
          </p:cNvPr>
          <p:cNvGraphicFramePr>
            <a:graphicFrameLocks/>
          </p:cNvGraphicFramePr>
          <p:nvPr>
            <p:extLst>
              <p:ext uri="{D42A27DB-BD31-4B8C-83A1-F6EECF244321}">
                <p14:modId xmlns:p14="http://schemas.microsoft.com/office/powerpoint/2010/main" val="1414086898"/>
              </p:ext>
            </p:extLst>
          </p:nvPr>
        </p:nvGraphicFramePr>
        <p:xfrm>
          <a:off x="4802981" y="4049897"/>
          <a:ext cx="2586038" cy="631825"/>
        </p:xfrm>
        <a:graphic>
          <a:graphicData uri="http://schemas.openxmlformats.org/presentationml/2006/ole">
            <mc:AlternateContent xmlns:mc="http://schemas.openxmlformats.org/markup-compatibility/2006">
              <mc:Choice xmlns:v="urn:schemas-microsoft-com:vml" Requires="v">
                <p:oleObj name="Ecuación" r:id="rId5" imgW="1091880" imgH="393480" progId="Equation.3">
                  <p:embed/>
                </p:oleObj>
              </mc:Choice>
              <mc:Fallback>
                <p:oleObj name="Ecuación" r:id="rId5" imgW="1091880" imgH="393480" progId="Equation.3">
                  <p:embed/>
                  <p:pic>
                    <p:nvPicPr>
                      <p:cNvPr id="5122" name="Object 2">
                        <a:extLst>
                          <a:ext uri="{FF2B5EF4-FFF2-40B4-BE49-F238E27FC236}">
                            <a16:creationId xmlns:a16="http://schemas.microsoft.com/office/drawing/2014/main" id="{CF83EDC7-DFE8-4727-9D80-63DAF4CCA04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2981" y="4049897"/>
                        <a:ext cx="2586038" cy="631825"/>
                      </a:xfrm>
                      <a:prstGeom prst="rect">
                        <a:avLst/>
                      </a:prstGeom>
                      <a:noFill/>
                      <a:ln w="28575">
                        <a:solidFill>
                          <a:schemeClr val="accent3">
                            <a:lumMod val="75000"/>
                          </a:schemeClr>
                        </a:solidFill>
                      </a:ln>
                      <a:effectLst/>
                    </p:spPr>
                  </p:pic>
                </p:oleObj>
              </mc:Fallback>
            </mc:AlternateContent>
          </a:graphicData>
        </a:graphic>
      </p:graphicFrame>
      <p:sp>
        <p:nvSpPr>
          <p:cNvPr id="7" name="6 CuadroTexto">
            <a:extLst>
              <a:ext uri="{FF2B5EF4-FFF2-40B4-BE49-F238E27FC236}">
                <a16:creationId xmlns:a16="http://schemas.microsoft.com/office/drawing/2014/main" id="{2B020030-DA75-4E4C-8B85-6B79A8462068}"/>
              </a:ext>
            </a:extLst>
          </p:cNvPr>
          <p:cNvSpPr txBox="1"/>
          <p:nvPr/>
        </p:nvSpPr>
        <p:spPr>
          <a:xfrm>
            <a:off x="2892188" y="4804272"/>
            <a:ext cx="8001000" cy="1200329"/>
          </a:xfrm>
          <a:prstGeom prst="rect">
            <a:avLst/>
          </a:prstGeom>
          <a:noFill/>
        </p:spPr>
        <p:txBody>
          <a:bodyPr>
            <a:spAutoFit/>
          </a:bodyPr>
          <a:lstStyle/>
          <a:p>
            <a:pPr>
              <a:defRPr/>
            </a:pPr>
            <a:r>
              <a:rPr lang="es-ES" dirty="0">
                <a:cs typeface="Arial" panose="020B0604020202020204" pitchFamily="34" charset="0"/>
              </a:rPr>
              <a:t>Donde:</a:t>
            </a:r>
          </a:p>
          <a:p>
            <a:pPr>
              <a:defRPr/>
            </a:pPr>
            <a:r>
              <a:rPr lang="es-ES" b="1" dirty="0">
                <a:effectLst>
                  <a:outerShdw blurRad="38100" dist="38100" dir="2700000" algn="tl">
                    <a:srgbClr val="000000">
                      <a:alpha val="43137"/>
                    </a:srgbClr>
                  </a:outerShdw>
                </a:effectLst>
                <a:cs typeface="Arial" panose="020B0604020202020204" pitchFamily="34" charset="0"/>
              </a:rPr>
              <a:t>THPA </a:t>
            </a:r>
            <a:r>
              <a:rPr lang="es-ES" dirty="0">
                <a:cs typeface="Arial" panose="020B0604020202020204" pitchFamily="34" charset="0"/>
              </a:rPr>
              <a:t>	: Producción anual TM/año / TMH (Producción Horaria)</a:t>
            </a:r>
          </a:p>
          <a:p>
            <a:pPr>
              <a:defRPr/>
            </a:pPr>
            <a:r>
              <a:rPr lang="es-ES" b="1" dirty="0">
                <a:effectLst>
                  <a:outerShdw blurRad="38100" dist="38100" dir="2700000" algn="tl">
                    <a:srgbClr val="000000">
                      <a:alpha val="43137"/>
                    </a:srgbClr>
                  </a:outerShdw>
                </a:effectLst>
                <a:cs typeface="Arial" panose="020B0604020202020204" pitchFamily="34" charset="0"/>
              </a:rPr>
              <a:t>RP</a:t>
            </a:r>
            <a:r>
              <a:rPr lang="es-ES" dirty="0">
                <a:cs typeface="Arial" panose="020B0604020202020204" pitchFamily="34" charset="0"/>
              </a:rPr>
              <a:t>	: Rendimiento de la Perforadora = HPxDMx%UXEf</a:t>
            </a:r>
          </a:p>
          <a:p>
            <a:pPr>
              <a:defRPr/>
            </a:pPr>
            <a:r>
              <a:rPr lang="es-ES" b="1" dirty="0">
                <a:effectLst>
                  <a:outerShdw blurRad="38100" dist="38100" dir="2700000" algn="tl">
                    <a:srgbClr val="000000">
                      <a:alpha val="43137"/>
                    </a:srgbClr>
                  </a:outerShdw>
                </a:effectLst>
                <a:cs typeface="Arial" panose="020B0604020202020204" pitchFamily="34" charset="0"/>
              </a:rPr>
              <a:t>Ef</a:t>
            </a:r>
            <a:r>
              <a:rPr lang="es-ES" dirty="0">
                <a:cs typeface="Arial" panose="020B0604020202020204" pitchFamily="34" charset="0"/>
              </a:rPr>
              <a:t>	: Eficiencia Horaria (40/60, 50/60) </a:t>
            </a:r>
          </a:p>
        </p:txBody>
      </p:sp>
      <p:sp>
        <p:nvSpPr>
          <p:cNvPr id="3" name="Marcador de fecha 2">
            <a:extLst>
              <a:ext uri="{FF2B5EF4-FFF2-40B4-BE49-F238E27FC236}">
                <a16:creationId xmlns:a16="http://schemas.microsoft.com/office/drawing/2014/main" id="{F5DDCE96-950C-44A7-9B9D-9A79B521AF8E}"/>
              </a:ext>
            </a:extLst>
          </p:cNvPr>
          <p:cNvSpPr>
            <a:spLocks noGrp="1"/>
          </p:cNvSpPr>
          <p:nvPr>
            <p:ph type="dt" sz="half" idx="10"/>
          </p:nvPr>
        </p:nvSpPr>
        <p:spPr/>
        <p:txBody>
          <a:bodyPr/>
          <a:lstStyle/>
          <a:p>
            <a:fld id="{C8277CCF-11E3-432F-8369-B0A250DFA14B}" type="datetime1">
              <a:rPr lang="es-PE" smtClean="0"/>
              <a:t>23/02/2025</a:t>
            </a:fld>
            <a:endParaRPr lang="es-PE"/>
          </a:p>
        </p:txBody>
      </p:sp>
      <p:sp>
        <p:nvSpPr>
          <p:cNvPr id="2" name="Marcador de número de diapositiva 1">
            <a:extLst>
              <a:ext uri="{FF2B5EF4-FFF2-40B4-BE49-F238E27FC236}">
                <a16:creationId xmlns:a16="http://schemas.microsoft.com/office/drawing/2014/main" id="{DFB9E1EB-8A44-4CEB-942E-19D176144C16}"/>
              </a:ext>
            </a:extLst>
          </p:cNvPr>
          <p:cNvSpPr>
            <a:spLocks noGrp="1"/>
          </p:cNvSpPr>
          <p:nvPr>
            <p:ph type="sldNum" sz="quarter" idx="12"/>
          </p:nvPr>
        </p:nvSpPr>
        <p:spPr/>
        <p:txBody>
          <a:bodyPr/>
          <a:lstStyle/>
          <a:p>
            <a:fld id="{5981010B-86DA-4ADF-9F27-44166A92FBA2}" type="slidenum">
              <a:rPr lang="es-PE" smtClean="0"/>
              <a:t>112</a:t>
            </a:fld>
            <a:endParaRPr lang="es-PE"/>
          </a:p>
        </p:txBody>
      </p:sp>
      <p:sp>
        <p:nvSpPr>
          <p:cNvPr id="9" name="CuadroTexto 8">
            <a:extLst>
              <a:ext uri="{FF2B5EF4-FFF2-40B4-BE49-F238E27FC236}">
                <a16:creationId xmlns:a16="http://schemas.microsoft.com/office/drawing/2014/main" id="{B1C33EE6-0C4D-414F-8E4D-DEF2A7D951E6}"/>
              </a:ext>
            </a:extLst>
          </p:cNvPr>
          <p:cNvSpPr txBox="1"/>
          <p:nvPr/>
        </p:nvSpPr>
        <p:spPr>
          <a:xfrm>
            <a:off x="1251678" y="864776"/>
            <a:ext cx="6093372" cy="461665"/>
          </a:xfrm>
          <a:prstGeom prst="rect">
            <a:avLst/>
          </a:prstGeom>
          <a:noFill/>
        </p:spPr>
        <p:txBody>
          <a:bodyPr wrap="square">
            <a:spAutoFit/>
          </a:bodyPr>
          <a:lstStyle/>
          <a:p>
            <a:r>
              <a:rPr lang="es-ES" sz="2400" b="1" dirty="0">
                <a:solidFill>
                  <a:schemeClr val="accent3">
                    <a:lumMod val="75000"/>
                  </a:schemeClr>
                </a:solidFill>
              </a:rPr>
              <a:t>Ejemplo Práctico 1</a:t>
            </a:r>
            <a:endParaRPr lang="es-PE" sz="2400" b="1" dirty="0"/>
          </a:p>
        </p:txBody>
      </p:sp>
    </p:spTree>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F5DDCE96-950C-44A7-9B9D-9A79B521AF8E}"/>
              </a:ext>
            </a:extLst>
          </p:cNvPr>
          <p:cNvSpPr>
            <a:spLocks noGrp="1"/>
          </p:cNvSpPr>
          <p:nvPr>
            <p:ph type="dt" sz="half" idx="10"/>
          </p:nvPr>
        </p:nvSpPr>
        <p:spPr/>
        <p:txBody>
          <a:bodyPr/>
          <a:lstStyle/>
          <a:p>
            <a:fld id="{C8277CCF-11E3-432F-8369-B0A250DFA14B}" type="datetime1">
              <a:rPr lang="es-PE" smtClean="0"/>
              <a:t>23/02/2025</a:t>
            </a:fld>
            <a:endParaRPr lang="es-PE"/>
          </a:p>
        </p:txBody>
      </p:sp>
      <p:sp>
        <p:nvSpPr>
          <p:cNvPr id="2" name="Marcador de número de diapositiva 1">
            <a:extLst>
              <a:ext uri="{FF2B5EF4-FFF2-40B4-BE49-F238E27FC236}">
                <a16:creationId xmlns:a16="http://schemas.microsoft.com/office/drawing/2014/main" id="{DFB9E1EB-8A44-4CEB-942E-19D176144C16}"/>
              </a:ext>
            </a:extLst>
          </p:cNvPr>
          <p:cNvSpPr>
            <a:spLocks noGrp="1"/>
          </p:cNvSpPr>
          <p:nvPr>
            <p:ph type="sldNum" sz="quarter" idx="12"/>
          </p:nvPr>
        </p:nvSpPr>
        <p:spPr/>
        <p:txBody>
          <a:bodyPr/>
          <a:lstStyle/>
          <a:p>
            <a:fld id="{5981010B-86DA-4ADF-9F27-44166A92FBA2}" type="slidenum">
              <a:rPr lang="es-PE" smtClean="0"/>
              <a:t>113</a:t>
            </a:fld>
            <a:endParaRPr lang="es-PE"/>
          </a:p>
        </p:txBody>
      </p:sp>
      <p:sp>
        <p:nvSpPr>
          <p:cNvPr id="9" name="CuadroTexto 8">
            <a:extLst>
              <a:ext uri="{FF2B5EF4-FFF2-40B4-BE49-F238E27FC236}">
                <a16:creationId xmlns:a16="http://schemas.microsoft.com/office/drawing/2014/main" id="{B1C33EE6-0C4D-414F-8E4D-DEF2A7D951E6}"/>
              </a:ext>
            </a:extLst>
          </p:cNvPr>
          <p:cNvSpPr txBox="1"/>
          <p:nvPr/>
        </p:nvSpPr>
        <p:spPr>
          <a:xfrm>
            <a:off x="1251678" y="864776"/>
            <a:ext cx="6093372" cy="461665"/>
          </a:xfrm>
          <a:prstGeom prst="rect">
            <a:avLst/>
          </a:prstGeom>
          <a:noFill/>
        </p:spPr>
        <p:txBody>
          <a:bodyPr wrap="square">
            <a:spAutoFit/>
          </a:bodyPr>
          <a:lstStyle/>
          <a:p>
            <a:r>
              <a:rPr lang="es-ES" sz="2400" b="1" dirty="0">
                <a:solidFill>
                  <a:schemeClr val="accent3">
                    <a:lumMod val="75000"/>
                  </a:schemeClr>
                </a:solidFill>
              </a:rPr>
              <a:t>Dimensionamiento del Compresor</a:t>
            </a:r>
            <a:endParaRPr lang="es-PE" sz="2400" b="1" dirty="0"/>
          </a:p>
        </p:txBody>
      </p:sp>
      <p:sp>
        <p:nvSpPr>
          <p:cNvPr id="12" name="3 CuadroTexto">
            <a:extLst>
              <a:ext uri="{FF2B5EF4-FFF2-40B4-BE49-F238E27FC236}">
                <a16:creationId xmlns:a16="http://schemas.microsoft.com/office/drawing/2014/main" id="{B372CEA3-05B5-4FA4-AA61-36C64EAC643F}"/>
              </a:ext>
            </a:extLst>
          </p:cNvPr>
          <p:cNvSpPr txBox="1">
            <a:spLocks noChangeArrowheads="1"/>
          </p:cNvSpPr>
          <p:nvPr/>
        </p:nvSpPr>
        <p:spPr bwMode="auto">
          <a:xfrm>
            <a:off x="2118655" y="2651582"/>
            <a:ext cx="8678281"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PE" sz="2000" b="1" dirty="0">
                <a:latin typeface="+mn-lt"/>
                <a:cs typeface="Arial" panose="020B0604020202020204" pitchFamily="34" charset="0"/>
              </a:rPr>
              <a:t>Donde:</a:t>
            </a:r>
          </a:p>
          <a:p>
            <a:pPr eaLnBrk="1" hangingPunct="1"/>
            <a:r>
              <a:rPr lang="es-ES" altLang="es-PE" sz="2000" dirty="0">
                <a:latin typeface="+mn-lt"/>
                <a:cs typeface="Arial" panose="020B0604020202020204" pitchFamily="34" charset="0"/>
              </a:rPr>
              <a:t>V	: Velocidad Ascensional de los detritus P/m   ( 5000 – 7000)</a:t>
            </a:r>
          </a:p>
          <a:p>
            <a:pPr eaLnBrk="1" hangingPunct="1"/>
            <a:r>
              <a:rPr lang="es-ES" altLang="es-PE" sz="2000" dirty="0">
                <a:latin typeface="+mn-lt"/>
                <a:cs typeface="Arial" panose="020B0604020202020204" pitchFamily="34" charset="0"/>
              </a:rPr>
              <a:t>Q	: Caudal requerido a Nivel del mar </a:t>
            </a:r>
            <a:r>
              <a:rPr lang="es-ES" altLang="es-PE" sz="2000" dirty="0" err="1">
                <a:latin typeface="+mn-lt"/>
                <a:cs typeface="Arial" panose="020B0604020202020204" pitchFamily="34" charset="0"/>
              </a:rPr>
              <a:t>cfm</a:t>
            </a:r>
            <a:r>
              <a:rPr lang="es-ES" altLang="es-PE" sz="2000" dirty="0">
                <a:latin typeface="+mn-lt"/>
                <a:cs typeface="Arial" panose="020B0604020202020204" pitchFamily="34" charset="0"/>
              </a:rPr>
              <a:t>   10%/1000m</a:t>
            </a:r>
          </a:p>
          <a:p>
            <a:pPr eaLnBrk="1" hangingPunct="1"/>
            <a:r>
              <a:rPr lang="es-ES" altLang="es-PE" sz="2000" dirty="0">
                <a:latin typeface="+mn-lt"/>
                <a:cs typeface="Arial" panose="020B0604020202020204" pitchFamily="34" charset="0"/>
              </a:rPr>
              <a:t>D	: Diámetro de la Broca </a:t>
            </a:r>
            <a:r>
              <a:rPr lang="es-ES" altLang="es-PE" sz="2000" dirty="0" err="1">
                <a:latin typeface="+mn-lt"/>
                <a:cs typeface="Arial" panose="020B0604020202020204" pitchFamily="34" charset="0"/>
              </a:rPr>
              <a:t>Pulg</a:t>
            </a:r>
            <a:endParaRPr lang="es-ES" altLang="es-PE" sz="2000" dirty="0">
              <a:latin typeface="+mn-lt"/>
              <a:cs typeface="Arial" panose="020B0604020202020204" pitchFamily="34" charset="0"/>
            </a:endParaRPr>
          </a:p>
          <a:p>
            <a:pPr eaLnBrk="1" hangingPunct="1"/>
            <a:r>
              <a:rPr lang="es-ES" altLang="es-PE" sz="2000" dirty="0">
                <a:latin typeface="+mn-lt"/>
                <a:cs typeface="Arial" panose="020B0604020202020204" pitchFamily="34" charset="0"/>
              </a:rPr>
              <a:t>d	: Diámetro de la Barra </a:t>
            </a:r>
            <a:r>
              <a:rPr lang="es-ES" altLang="es-PE" sz="2000" dirty="0" err="1">
                <a:latin typeface="+mn-lt"/>
                <a:cs typeface="Arial" panose="020B0604020202020204" pitchFamily="34" charset="0"/>
              </a:rPr>
              <a:t>Pulg</a:t>
            </a:r>
            <a:endParaRPr lang="es-ES" altLang="es-PE" sz="2000" dirty="0">
              <a:latin typeface="+mn-lt"/>
              <a:cs typeface="Arial" panose="020B0604020202020204" pitchFamily="34" charset="0"/>
            </a:endParaRPr>
          </a:p>
          <a:p>
            <a:pPr eaLnBrk="1" hangingPunct="1"/>
            <a:endParaRPr lang="es-ES" altLang="es-PE" sz="2000" dirty="0">
              <a:latin typeface="+mn-lt"/>
              <a:cs typeface="Arial" panose="020B0604020202020204" pitchFamily="34" charset="0"/>
            </a:endParaRPr>
          </a:p>
          <a:p>
            <a:pPr eaLnBrk="1" hangingPunct="1"/>
            <a:r>
              <a:rPr lang="es-ES" altLang="es-PE" sz="2000" dirty="0">
                <a:latin typeface="+mn-lt"/>
                <a:cs typeface="Arial" panose="020B0604020202020204" pitchFamily="34" charset="0"/>
              </a:rPr>
              <a:t>Ejemplo:</a:t>
            </a:r>
          </a:p>
          <a:p>
            <a:pPr eaLnBrk="1" hangingPunct="1"/>
            <a:r>
              <a:rPr lang="es-ES" altLang="es-PE" sz="2000" dirty="0">
                <a:latin typeface="+mn-lt"/>
                <a:cs typeface="Arial" panose="020B0604020202020204" pitchFamily="34" charset="0"/>
              </a:rPr>
              <a:t>Q      = (7000x 63)/ 183.35</a:t>
            </a:r>
          </a:p>
          <a:p>
            <a:pPr eaLnBrk="1" hangingPunct="1"/>
            <a:r>
              <a:rPr lang="es-ES" altLang="es-PE" sz="2000" dirty="0">
                <a:latin typeface="+mn-lt"/>
                <a:cs typeface="Arial" panose="020B0604020202020204" pitchFamily="34" charset="0"/>
              </a:rPr>
              <a:t>Q      = 2405 </a:t>
            </a:r>
            <a:r>
              <a:rPr lang="es-ES" altLang="es-PE" sz="2000" dirty="0" err="1">
                <a:latin typeface="+mn-lt"/>
                <a:cs typeface="Arial" panose="020B0604020202020204" pitchFamily="34" charset="0"/>
              </a:rPr>
              <a:t>cfm</a:t>
            </a:r>
            <a:r>
              <a:rPr lang="es-ES" altLang="es-PE" sz="2000" dirty="0">
                <a:latin typeface="+mn-lt"/>
                <a:cs typeface="Arial" panose="020B0604020202020204" pitchFamily="34" charset="0"/>
              </a:rPr>
              <a:t> a 0 msnm</a:t>
            </a:r>
          </a:p>
          <a:p>
            <a:pPr eaLnBrk="1" hangingPunct="1"/>
            <a:r>
              <a:rPr lang="es-ES" altLang="es-PE" sz="2000" dirty="0">
                <a:latin typeface="+mn-lt"/>
                <a:cs typeface="Arial" panose="020B0604020202020204" pitchFamily="34" charset="0"/>
              </a:rPr>
              <a:t>Q2    = 2405/0.7</a:t>
            </a:r>
          </a:p>
          <a:p>
            <a:pPr eaLnBrk="1" hangingPunct="1"/>
            <a:r>
              <a:rPr lang="es-ES" altLang="es-PE" sz="2000" dirty="0">
                <a:latin typeface="+mn-lt"/>
                <a:cs typeface="Arial" panose="020B0604020202020204" pitchFamily="34" charset="0"/>
              </a:rPr>
              <a:t>Q2    = 3430 </a:t>
            </a:r>
            <a:r>
              <a:rPr lang="es-ES" altLang="es-PE" sz="2000" dirty="0" err="1">
                <a:latin typeface="+mn-lt"/>
                <a:cs typeface="Arial" panose="020B0604020202020204" pitchFamily="34" charset="0"/>
              </a:rPr>
              <a:t>cfm</a:t>
            </a:r>
            <a:endParaRPr lang="es-ES" altLang="es-PE" sz="2000" dirty="0">
              <a:latin typeface="+mn-lt"/>
              <a:cs typeface="Arial" panose="020B0604020202020204" pitchFamily="34" charset="0"/>
            </a:endParaRPr>
          </a:p>
        </p:txBody>
      </p:sp>
      <p:graphicFrame>
        <p:nvGraphicFramePr>
          <p:cNvPr id="13" name="Object 2">
            <a:extLst>
              <a:ext uri="{FF2B5EF4-FFF2-40B4-BE49-F238E27FC236}">
                <a16:creationId xmlns:a16="http://schemas.microsoft.com/office/drawing/2014/main" id="{9F3E77DC-E661-4D80-B142-D1935A5AE992}"/>
              </a:ext>
            </a:extLst>
          </p:cNvPr>
          <p:cNvGraphicFramePr>
            <a:graphicFrameLocks/>
          </p:cNvGraphicFramePr>
          <p:nvPr/>
        </p:nvGraphicFramePr>
        <p:xfrm>
          <a:off x="4298364" y="1556418"/>
          <a:ext cx="3692525" cy="865187"/>
        </p:xfrm>
        <a:graphic>
          <a:graphicData uri="http://schemas.openxmlformats.org/presentationml/2006/ole">
            <mc:AlternateContent xmlns:mc="http://schemas.openxmlformats.org/markup-compatibility/2006">
              <mc:Choice xmlns:v="urn:schemas-microsoft-com:vml" Requires="v">
                <p:oleObj name="Ecuación" r:id="rId4" imgW="1244520" imgH="419040" progId="Equation.3">
                  <p:embed/>
                </p:oleObj>
              </mc:Choice>
              <mc:Fallback>
                <p:oleObj name="Ecuación" r:id="rId4" imgW="1244520" imgH="419040" progId="Equation.3">
                  <p:embed/>
                  <p:pic>
                    <p:nvPicPr>
                      <p:cNvPr id="13" name="Object 2">
                        <a:extLst>
                          <a:ext uri="{FF2B5EF4-FFF2-40B4-BE49-F238E27FC236}">
                            <a16:creationId xmlns:a16="http://schemas.microsoft.com/office/drawing/2014/main" id="{9F3E77DC-E661-4D80-B142-D1935A5AE99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8364" y="1556418"/>
                        <a:ext cx="3692525" cy="865187"/>
                      </a:xfrm>
                      <a:prstGeom prst="rect">
                        <a:avLst/>
                      </a:prstGeom>
                      <a:noFill/>
                      <a:ln w="28575">
                        <a:solidFill>
                          <a:schemeClr val="accent3">
                            <a:lumMod val="75000"/>
                          </a:schemeClr>
                        </a:solidFill>
                      </a:ln>
                      <a:effectLst/>
                    </p:spPr>
                  </p:pic>
                </p:oleObj>
              </mc:Fallback>
            </mc:AlternateContent>
          </a:graphicData>
        </a:graphic>
      </p:graphicFrame>
    </p:spTree>
    <p:extLst>
      <p:ext uri="{BB962C8B-B14F-4D97-AF65-F5344CB8AC3E}">
        <p14:creationId xmlns:p14="http://schemas.microsoft.com/office/powerpoint/2010/main" val="3451291696"/>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C35E545-9B7C-4230-A13B-A6CB566778E4}"/>
              </a:ext>
            </a:extLst>
          </p:cNvPr>
          <p:cNvSpPr txBox="1"/>
          <p:nvPr/>
        </p:nvSpPr>
        <p:spPr>
          <a:xfrm>
            <a:off x="3353586" y="3810457"/>
            <a:ext cx="6096000" cy="1200329"/>
          </a:xfrm>
          <a:prstGeom prst="rect">
            <a:avLst/>
          </a:prstGeom>
          <a:noFill/>
          <a:ln>
            <a:noFill/>
          </a:ln>
        </p:spPr>
        <p:txBody>
          <a:bodyPr wrap="square">
            <a:spAutoFit/>
          </a:bodyPr>
          <a:lstStyle/>
          <a:p>
            <a:endParaRPr lang="es-PE" sz="3600" b="1" dirty="0">
              <a:latin typeface="+mj-lt"/>
            </a:endParaRPr>
          </a:p>
          <a:p>
            <a:r>
              <a:rPr lang="es-PE" sz="3600" b="1" dirty="0">
                <a:latin typeface="+mj-lt"/>
              </a:rPr>
              <a:t>ALGUNA PREGUNTA…..???</a:t>
            </a:r>
          </a:p>
        </p:txBody>
      </p:sp>
      <p:sp>
        <p:nvSpPr>
          <p:cNvPr id="5" name="CuadroTexto 4">
            <a:extLst>
              <a:ext uri="{FF2B5EF4-FFF2-40B4-BE49-F238E27FC236}">
                <a16:creationId xmlns:a16="http://schemas.microsoft.com/office/drawing/2014/main" id="{8232DA25-C56F-4B4D-B0C1-9515F0F2340E}"/>
              </a:ext>
            </a:extLst>
          </p:cNvPr>
          <p:cNvSpPr txBox="1"/>
          <p:nvPr/>
        </p:nvSpPr>
        <p:spPr>
          <a:xfrm>
            <a:off x="2643980" y="1681188"/>
            <a:ext cx="6096000" cy="107721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s-ES" sz="3200" b="1" i="1" dirty="0">
                <a:solidFill>
                  <a:srgbClr val="666666"/>
                </a:solidFill>
                <a:effectLst/>
                <a:latin typeface="Open Sans"/>
              </a:rPr>
              <a:t>“La disciplina es la parte mas importante del éxito”</a:t>
            </a:r>
            <a:endParaRPr lang="es-ES" sz="3200" b="1" i="0" dirty="0">
              <a:solidFill>
                <a:srgbClr val="666666"/>
              </a:solidFill>
              <a:effectLst/>
              <a:latin typeface="Open Sans"/>
            </a:endParaRPr>
          </a:p>
        </p:txBody>
      </p:sp>
      <p:sp>
        <p:nvSpPr>
          <p:cNvPr id="7" name="Marcador de fecha 6">
            <a:extLst>
              <a:ext uri="{FF2B5EF4-FFF2-40B4-BE49-F238E27FC236}">
                <a16:creationId xmlns:a16="http://schemas.microsoft.com/office/drawing/2014/main" id="{E9F60176-438A-4BEE-9C67-B9155BC980BC}"/>
              </a:ext>
            </a:extLst>
          </p:cNvPr>
          <p:cNvSpPr>
            <a:spLocks noGrp="1"/>
          </p:cNvSpPr>
          <p:nvPr>
            <p:ph type="dt" sz="half" idx="10"/>
          </p:nvPr>
        </p:nvSpPr>
        <p:spPr/>
        <p:txBody>
          <a:bodyPr/>
          <a:lstStyle/>
          <a:p>
            <a:fld id="{B8CC8FAA-ED0A-4EF1-81CA-C14F09366EA5}" type="datetime1">
              <a:rPr lang="es-PE" smtClean="0"/>
              <a:t>23/02/2025</a:t>
            </a:fld>
            <a:endParaRPr lang="es-PE"/>
          </a:p>
        </p:txBody>
      </p:sp>
      <p:sp>
        <p:nvSpPr>
          <p:cNvPr id="6" name="Marcador de número de diapositiva 5">
            <a:extLst>
              <a:ext uri="{FF2B5EF4-FFF2-40B4-BE49-F238E27FC236}">
                <a16:creationId xmlns:a16="http://schemas.microsoft.com/office/drawing/2014/main" id="{0894F8BE-4260-4B50-A4B3-DB589DBB50B1}"/>
              </a:ext>
            </a:extLst>
          </p:cNvPr>
          <p:cNvSpPr>
            <a:spLocks noGrp="1"/>
          </p:cNvSpPr>
          <p:nvPr>
            <p:ph type="sldNum" sz="quarter" idx="12"/>
          </p:nvPr>
        </p:nvSpPr>
        <p:spPr/>
        <p:txBody>
          <a:bodyPr/>
          <a:lstStyle/>
          <a:p>
            <a:fld id="{5981010B-86DA-4ADF-9F27-44166A92FBA2}" type="slidenum">
              <a:rPr lang="es-PE" smtClean="0"/>
              <a:t>114</a:t>
            </a:fld>
            <a:endParaRPr lang="es-PE"/>
          </a:p>
        </p:txBody>
      </p:sp>
    </p:spTree>
    <p:extLst>
      <p:ext uri="{BB962C8B-B14F-4D97-AF65-F5344CB8AC3E}">
        <p14:creationId xmlns:p14="http://schemas.microsoft.com/office/powerpoint/2010/main" val="36817391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BCD5E-29DC-48FA-828C-66D7486B39C4}"/>
              </a:ext>
            </a:extLst>
          </p:cNvPr>
          <p:cNvSpPr>
            <a:spLocks noGrp="1"/>
          </p:cNvSpPr>
          <p:nvPr>
            <p:ph type="title"/>
          </p:nvPr>
        </p:nvSpPr>
        <p:spPr>
          <a:xfrm>
            <a:off x="703386" y="365126"/>
            <a:ext cx="8949662" cy="1098874"/>
          </a:xfrm>
        </p:spPr>
        <p:txBody>
          <a:bodyPr>
            <a:normAutofit/>
          </a:bodyPr>
          <a:lstStyle/>
          <a:p>
            <a:pPr algn="just"/>
            <a:r>
              <a:rPr lang="es-PE" sz="3400" b="1" dirty="0"/>
              <a:t>2.2. CAMPOS DE APLICACIÓN DE LOS DIFERENTES MÉTODOS DE PERFORACIÓN</a:t>
            </a:r>
          </a:p>
        </p:txBody>
      </p:sp>
      <p:sp>
        <p:nvSpPr>
          <p:cNvPr id="4" name="Marcador de fecha 3">
            <a:extLst>
              <a:ext uri="{FF2B5EF4-FFF2-40B4-BE49-F238E27FC236}">
                <a16:creationId xmlns:a16="http://schemas.microsoft.com/office/drawing/2014/main" id="{9EC4A514-A625-4D4B-B32D-48021F9970D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459A0222-948E-46B3-8C16-23F5B487DD7E}"/>
              </a:ext>
            </a:extLst>
          </p:cNvPr>
          <p:cNvSpPr>
            <a:spLocks noGrp="1"/>
          </p:cNvSpPr>
          <p:nvPr>
            <p:ph type="sldNum" sz="quarter" idx="12"/>
          </p:nvPr>
        </p:nvSpPr>
        <p:spPr/>
        <p:txBody>
          <a:bodyPr/>
          <a:lstStyle/>
          <a:p>
            <a:fld id="{510D3C48-01B5-44F0-B018-CA7289F8CA3D}" type="slidenum">
              <a:rPr lang="es-PE" smtClean="0"/>
              <a:t>12</a:t>
            </a:fld>
            <a:endParaRPr lang="es-PE"/>
          </a:p>
        </p:txBody>
      </p:sp>
      <p:sp>
        <p:nvSpPr>
          <p:cNvPr id="7" name="CuadroTexto 6">
            <a:extLst>
              <a:ext uri="{FF2B5EF4-FFF2-40B4-BE49-F238E27FC236}">
                <a16:creationId xmlns:a16="http://schemas.microsoft.com/office/drawing/2014/main" id="{4E826829-9D0E-407C-BAC2-AF5A9AD9ADBD}"/>
              </a:ext>
            </a:extLst>
          </p:cNvPr>
          <p:cNvSpPr txBox="1"/>
          <p:nvPr/>
        </p:nvSpPr>
        <p:spPr>
          <a:xfrm>
            <a:off x="703384" y="1436359"/>
            <a:ext cx="5307623" cy="4985980"/>
          </a:xfrm>
          <a:prstGeom prst="rect">
            <a:avLst/>
          </a:prstGeom>
          <a:noFill/>
        </p:spPr>
        <p:txBody>
          <a:bodyPr wrap="square">
            <a:spAutoFit/>
          </a:bodyPr>
          <a:lstStyle/>
          <a:p>
            <a:pPr algn="just"/>
            <a:r>
              <a:rPr lang="es-PE" dirty="0"/>
              <a:t>Los dos grandes métodos mecánicos de perforación de rocas son los rotopercutivos y los rotativos. </a:t>
            </a:r>
          </a:p>
          <a:p>
            <a:pPr algn="just"/>
            <a:r>
              <a:rPr lang="es-PE" sz="2400" b="1" dirty="0"/>
              <a:t>Métodos rotopercutivos. </a:t>
            </a:r>
          </a:p>
          <a:p>
            <a:pPr algn="just"/>
            <a:r>
              <a:rPr lang="es-PE" dirty="0"/>
              <a:t>Son los más utilizados en casi todos los tipos de roca, tanto si el martillo se sitúa en cabeza como en el fondo del taladro. </a:t>
            </a:r>
          </a:p>
          <a:p>
            <a:pPr algn="just"/>
            <a:r>
              <a:rPr lang="es-PE" sz="2400" b="1" dirty="0"/>
              <a:t>Métodos rotativos. </a:t>
            </a:r>
          </a:p>
          <a:p>
            <a:pPr algn="just"/>
            <a:r>
              <a:rPr lang="es-PE" dirty="0"/>
              <a:t>Se subdividen a su vez en dos grupos, según que la penetración se realice por trituración, empleando triconos, o por corte utilizando brocas especiales. El primer sistema se aplica en rocas de dureza media a alta y el segundo en rocas blandas. </a:t>
            </a:r>
          </a:p>
          <a:p>
            <a:pPr algn="just"/>
            <a:endParaRPr lang="es-PE" dirty="0"/>
          </a:p>
          <a:p>
            <a:pPr algn="just"/>
            <a:r>
              <a:rPr lang="es-PE" dirty="0"/>
              <a:t>Atendiendo a la Resistencia a Compresión de las rocas y al diámetro de perforación, se pueden delimitar los campos de aplicación de los diferentes métodos tal como se refleja en la Figura. </a:t>
            </a:r>
          </a:p>
        </p:txBody>
      </p:sp>
      <p:pic>
        <p:nvPicPr>
          <p:cNvPr id="9" name="Imagen 8">
            <a:extLst>
              <a:ext uri="{FF2B5EF4-FFF2-40B4-BE49-F238E27FC236}">
                <a16:creationId xmlns:a16="http://schemas.microsoft.com/office/drawing/2014/main" id="{6A049063-FB4D-4079-B14F-4D599CFD356C}"/>
              </a:ext>
            </a:extLst>
          </p:cNvPr>
          <p:cNvPicPr>
            <a:picLocks noChangeAspect="1"/>
          </p:cNvPicPr>
          <p:nvPr/>
        </p:nvPicPr>
        <p:blipFill>
          <a:blip r:embed="rId2"/>
          <a:stretch>
            <a:fillRect/>
          </a:stretch>
        </p:blipFill>
        <p:spPr>
          <a:xfrm>
            <a:off x="6096001" y="1930355"/>
            <a:ext cx="5392616" cy="3511726"/>
          </a:xfrm>
          <a:prstGeom prst="rect">
            <a:avLst/>
          </a:prstGeom>
        </p:spPr>
      </p:pic>
      <p:sp>
        <p:nvSpPr>
          <p:cNvPr id="11" name="CuadroTexto 10">
            <a:extLst>
              <a:ext uri="{FF2B5EF4-FFF2-40B4-BE49-F238E27FC236}">
                <a16:creationId xmlns:a16="http://schemas.microsoft.com/office/drawing/2014/main" id="{C1F027D8-10B2-4C6C-9DC2-D095BD781B96}"/>
              </a:ext>
            </a:extLst>
          </p:cNvPr>
          <p:cNvSpPr txBox="1"/>
          <p:nvPr/>
        </p:nvSpPr>
        <p:spPr>
          <a:xfrm>
            <a:off x="6180992" y="5385217"/>
            <a:ext cx="5307623" cy="523220"/>
          </a:xfrm>
          <a:prstGeom prst="rect">
            <a:avLst/>
          </a:prstGeom>
          <a:noFill/>
        </p:spPr>
        <p:txBody>
          <a:bodyPr wrap="square">
            <a:spAutoFit/>
          </a:bodyPr>
          <a:lstStyle/>
          <a:p>
            <a:pPr algn="ctr"/>
            <a:r>
              <a:rPr lang="es-PE" sz="1400" b="1" dirty="0">
                <a:solidFill>
                  <a:srgbClr val="FF0000"/>
                </a:solidFill>
              </a:rPr>
              <a:t>Campos de aplicación de los métodos de perforación en función de la resistencia de las rocas y diámetros de los taladros.</a:t>
            </a:r>
          </a:p>
        </p:txBody>
      </p:sp>
      <p:cxnSp>
        <p:nvCxnSpPr>
          <p:cNvPr id="13" name="Conector recto 12">
            <a:extLst>
              <a:ext uri="{FF2B5EF4-FFF2-40B4-BE49-F238E27FC236}">
                <a16:creationId xmlns:a16="http://schemas.microsoft.com/office/drawing/2014/main" id="{D339C6F9-D968-4001-92DB-22E53BF63F4B}"/>
              </a:ext>
            </a:extLst>
          </p:cNvPr>
          <p:cNvCxnSpPr>
            <a:cxnSpLocks/>
          </p:cNvCxnSpPr>
          <p:nvPr/>
        </p:nvCxnSpPr>
        <p:spPr>
          <a:xfrm flipV="1">
            <a:off x="8159261" y="3141786"/>
            <a:ext cx="0" cy="14038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3175E9B7-D187-4E25-BEB8-39A469104D4C}"/>
              </a:ext>
            </a:extLst>
          </p:cNvPr>
          <p:cNvCxnSpPr>
            <a:cxnSpLocks/>
          </p:cNvCxnSpPr>
          <p:nvPr/>
        </p:nvCxnSpPr>
        <p:spPr>
          <a:xfrm>
            <a:off x="7183315" y="3141786"/>
            <a:ext cx="9935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99DAED5A-E35D-4616-B579-BFAA3D92DB80}"/>
              </a:ext>
            </a:extLst>
          </p:cNvPr>
          <p:cNvSpPr txBox="1"/>
          <p:nvPr/>
        </p:nvSpPr>
        <p:spPr>
          <a:xfrm>
            <a:off x="7841274" y="2693874"/>
            <a:ext cx="993530" cy="461665"/>
          </a:xfrm>
          <a:prstGeom prst="rect">
            <a:avLst/>
          </a:prstGeom>
          <a:noFill/>
        </p:spPr>
        <p:txBody>
          <a:bodyPr wrap="square" rtlCol="0">
            <a:spAutoFit/>
          </a:bodyPr>
          <a:lstStyle/>
          <a:p>
            <a:pPr algn="ctr"/>
            <a:r>
              <a:rPr lang="el-GR" sz="1200" b="1" dirty="0">
                <a:solidFill>
                  <a:srgbClr val="00B050"/>
                </a:solidFill>
              </a:rPr>
              <a:t>Φ</a:t>
            </a:r>
            <a:r>
              <a:rPr lang="en-US" sz="1200" b="1" dirty="0" err="1">
                <a:solidFill>
                  <a:srgbClr val="00B050"/>
                </a:solidFill>
              </a:rPr>
              <a:t>tal</a:t>
            </a:r>
            <a:r>
              <a:rPr lang="en-US" sz="1200" b="1" dirty="0">
                <a:solidFill>
                  <a:srgbClr val="00B050"/>
                </a:solidFill>
              </a:rPr>
              <a:t>=45mm</a:t>
            </a:r>
          </a:p>
          <a:p>
            <a:pPr algn="ctr"/>
            <a:r>
              <a:rPr lang="en-US" sz="1200" b="1" dirty="0">
                <a:solidFill>
                  <a:srgbClr val="00B050"/>
                </a:solidFill>
              </a:rPr>
              <a:t>(Jumbo)</a:t>
            </a:r>
            <a:endParaRPr lang="es-PE" sz="1200" b="1" dirty="0">
              <a:solidFill>
                <a:srgbClr val="00B050"/>
              </a:solidFill>
            </a:endParaRPr>
          </a:p>
        </p:txBody>
      </p:sp>
    </p:spTree>
    <p:extLst>
      <p:ext uri="{BB962C8B-B14F-4D97-AF65-F5344CB8AC3E}">
        <p14:creationId xmlns:p14="http://schemas.microsoft.com/office/powerpoint/2010/main" val="28417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5FBFEF0C-732B-488E-8CB5-146C31656C62}"/>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7D5B70CD-6B76-4D7C-985E-30EFC5D55273}"/>
              </a:ext>
            </a:extLst>
          </p:cNvPr>
          <p:cNvSpPr>
            <a:spLocks noGrp="1"/>
          </p:cNvSpPr>
          <p:nvPr>
            <p:ph type="sldNum" sz="quarter" idx="12"/>
          </p:nvPr>
        </p:nvSpPr>
        <p:spPr/>
        <p:txBody>
          <a:bodyPr/>
          <a:lstStyle/>
          <a:p>
            <a:fld id="{510D3C48-01B5-44F0-B018-CA7289F8CA3D}" type="slidenum">
              <a:rPr lang="es-PE" smtClean="0"/>
              <a:t>13</a:t>
            </a:fld>
            <a:endParaRPr lang="es-PE"/>
          </a:p>
        </p:txBody>
      </p:sp>
      <p:sp>
        <p:nvSpPr>
          <p:cNvPr id="7" name="CuadroTexto 6">
            <a:extLst>
              <a:ext uri="{FF2B5EF4-FFF2-40B4-BE49-F238E27FC236}">
                <a16:creationId xmlns:a16="http://schemas.microsoft.com/office/drawing/2014/main" id="{B23861C2-842A-462E-97A8-7E353A8845CE}"/>
              </a:ext>
            </a:extLst>
          </p:cNvPr>
          <p:cNvSpPr txBox="1"/>
          <p:nvPr/>
        </p:nvSpPr>
        <p:spPr>
          <a:xfrm>
            <a:off x="534786" y="1347673"/>
            <a:ext cx="4450452" cy="3693319"/>
          </a:xfrm>
          <a:prstGeom prst="rect">
            <a:avLst/>
          </a:prstGeom>
          <a:noFill/>
        </p:spPr>
        <p:txBody>
          <a:bodyPr wrap="square">
            <a:spAutoFit/>
          </a:bodyPr>
          <a:lstStyle/>
          <a:p>
            <a:pPr algn="just"/>
            <a:r>
              <a:rPr lang="es-PE" dirty="0"/>
              <a:t>Por otro lado, según el tipo de trabajo que se realice en minería u obra pública de superficie los equipos que más se utilizan y diámetros más comunes para las voladuras en banco se recogen en la Figura siguiente. </a:t>
            </a:r>
          </a:p>
          <a:p>
            <a:pPr algn="just"/>
            <a:endParaRPr lang="es-PE" dirty="0"/>
          </a:p>
          <a:p>
            <a:pPr algn="just"/>
            <a:endParaRPr lang="es-PE" dirty="0"/>
          </a:p>
          <a:p>
            <a:pPr algn="just"/>
            <a:endParaRPr lang="es-PE" dirty="0"/>
          </a:p>
          <a:p>
            <a:pPr algn="just"/>
            <a:r>
              <a:rPr lang="es-PE" dirty="0"/>
              <a:t>Por ejemplo, en una minería a cielo abierto se emplea una perforadora rotativa, según la fig. se emplearía un diámetro de taladro de 80 a 440mm, que por lo general se emplea un diámetro de 311mm </a:t>
            </a:r>
          </a:p>
        </p:txBody>
      </p:sp>
      <p:pic>
        <p:nvPicPr>
          <p:cNvPr id="9" name="Imagen 8">
            <a:extLst>
              <a:ext uri="{FF2B5EF4-FFF2-40B4-BE49-F238E27FC236}">
                <a16:creationId xmlns:a16="http://schemas.microsoft.com/office/drawing/2014/main" id="{7EDF8061-D2D1-4D71-9C82-8F12477FD4EB}"/>
              </a:ext>
            </a:extLst>
          </p:cNvPr>
          <p:cNvPicPr>
            <a:picLocks noChangeAspect="1"/>
          </p:cNvPicPr>
          <p:nvPr/>
        </p:nvPicPr>
        <p:blipFill>
          <a:blip r:embed="rId2"/>
          <a:stretch>
            <a:fillRect/>
          </a:stretch>
        </p:blipFill>
        <p:spPr>
          <a:xfrm>
            <a:off x="5206203" y="975949"/>
            <a:ext cx="6125430" cy="5120788"/>
          </a:xfrm>
          <a:prstGeom prst="rect">
            <a:avLst/>
          </a:prstGeom>
        </p:spPr>
      </p:pic>
      <p:sp>
        <p:nvSpPr>
          <p:cNvPr id="10" name="Rectángulo: esquinas redondeadas 9">
            <a:extLst>
              <a:ext uri="{FF2B5EF4-FFF2-40B4-BE49-F238E27FC236}">
                <a16:creationId xmlns:a16="http://schemas.microsoft.com/office/drawing/2014/main" id="{90F16131-E000-4AC3-822B-8460FAA27D25}"/>
              </a:ext>
            </a:extLst>
          </p:cNvPr>
          <p:cNvSpPr/>
          <p:nvPr/>
        </p:nvSpPr>
        <p:spPr>
          <a:xfrm>
            <a:off x="9214336" y="3701559"/>
            <a:ext cx="870438" cy="218049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CuadroTexto 11">
            <a:extLst>
              <a:ext uri="{FF2B5EF4-FFF2-40B4-BE49-F238E27FC236}">
                <a16:creationId xmlns:a16="http://schemas.microsoft.com/office/drawing/2014/main" id="{A0656DB7-D90B-4B48-B0E3-4EA40143F668}"/>
              </a:ext>
            </a:extLst>
          </p:cNvPr>
          <p:cNvSpPr txBox="1"/>
          <p:nvPr/>
        </p:nvSpPr>
        <p:spPr>
          <a:xfrm>
            <a:off x="5260572" y="6040943"/>
            <a:ext cx="6093228" cy="307777"/>
          </a:xfrm>
          <a:prstGeom prst="rect">
            <a:avLst/>
          </a:prstGeom>
          <a:noFill/>
        </p:spPr>
        <p:txBody>
          <a:bodyPr wrap="square">
            <a:spAutoFit/>
          </a:bodyPr>
          <a:lstStyle/>
          <a:p>
            <a:pPr algn="ctr"/>
            <a:r>
              <a:rPr lang="es-PE" sz="1400" b="1" dirty="0">
                <a:solidFill>
                  <a:srgbClr val="FF0000"/>
                </a:solidFill>
              </a:rPr>
              <a:t>Métodos de perforación en trabajos a cielo abierto (Atlas Copco). </a:t>
            </a:r>
          </a:p>
        </p:txBody>
      </p:sp>
    </p:spTree>
    <p:extLst>
      <p:ext uri="{BB962C8B-B14F-4D97-AF65-F5344CB8AC3E}">
        <p14:creationId xmlns:p14="http://schemas.microsoft.com/office/powerpoint/2010/main" val="282893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C7CD2BD2-C453-483E-8691-49EC1A840270}"/>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71D06E2A-B237-4491-9328-C7E28B13D969}"/>
              </a:ext>
            </a:extLst>
          </p:cNvPr>
          <p:cNvSpPr>
            <a:spLocks noGrp="1"/>
          </p:cNvSpPr>
          <p:nvPr>
            <p:ph type="sldNum" sz="quarter" idx="12"/>
          </p:nvPr>
        </p:nvSpPr>
        <p:spPr/>
        <p:txBody>
          <a:bodyPr/>
          <a:lstStyle/>
          <a:p>
            <a:fld id="{510D3C48-01B5-44F0-B018-CA7289F8CA3D}" type="slidenum">
              <a:rPr lang="es-PE" smtClean="0"/>
              <a:t>14</a:t>
            </a:fld>
            <a:endParaRPr lang="es-PE"/>
          </a:p>
        </p:txBody>
      </p:sp>
      <p:sp>
        <p:nvSpPr>
          <p:cNvPr id="7" name="CuadroTexto 6">
            <a:extLst>
              <a:ext uri="{FF2B5EF4-FFF2-40B4-BE49-F238E27FC236}">
                <a16:creationId xmlns:a16="http://schemas.microsoft.com/office/drawing/2014/main" id="{4904DBC6-CACA-4730-B8EF-12032615B298}"/>
              </a:ext>
            </a:extLst>
          </p:cNvPr>
          <p:cNvSpPr txBox="1"/>
          <p:nvPr/>
        </p:nvSpPr>
        <p:spPr>
          <a:xfrm>
            <a:off x="682869" y="1088703"/>
            <a:ext cx="2192216" cy="5109091"/>
          </a:xfrm>
          <a:prstGeom prst="rect">
            <a:avLst/>
          </a:prstGeom>
          <a:noFill/>
        </p:spPr>
        <p:txBody>
          <a:bodyPr wrap="square">
            <a:spAutoFit/>
          </a:bodyPr>
          <a:lstStyle/>
          <a:p>
            <a:pPr algn="just"/>
            <a:r>
              <a:rPr lang="es-PE" sz="1200" dirty="0"/>
              <a:t>Del mismo modo, se reflejan en la Fig. los equipos más frecuentes en los distintos métodos de minería subterránea y datos característicos de la perforación. </a:t>
            </a:r>
          </a:p>
          <a:p>
            <a:pPr algn="just"/>
            <a:endParaRPr lang="es-PE" sz="1200" dirty="0"/>
          </a:p>
          <a:p>
            <a:pPr algn="just"/>
            <a:r>
              <a:rPr lang="es-PE" sz="1200" dirty="0"/>
              <a:t>Otros criterios que intervienen en la selección de los 2 equipos de perforación son: económicos, de diseño mecánico, mantenimiento y servicio, capacidad operativa, adaptabilidad a los equipos de las explotaciones y a las condiciones del área de trabajo, (accesibilidad, tipo de roca, fuentes de energía, etc.). </a:t>
            </a:r>
          </a:p>
          <a:p>
            <a:pPr algn="just"/>
            <a:endParaRPr lang="es-PE" dirty="0"/>
          </a:p>
          <a:p>
            <a:pPr algn="just"/>
            <a:endParaRPr lang="es-PE" dirty="0"/>
          </a:p>
          <a:p>
            <a:pPr algn="just"/>
            <a:endParaRPr lang="es-PE" dirty="0"/>
          </a:p>
          <a:p>
            <a:pPr algn="just"/>
            <a:r>
              <a:rPr lang="es-PE" sz="1400" b="1" dirty="0">
                <a:solidFill>
                  <a:srgbClr val="FF0000"/>
                </a:solidFill>
              </a:rPr>
              <a:t>Métodos de perforación en trabajos de explotación subterráneos (Atlas Copco). </a:t>
            </a:r>
          </a:p>
        </p:txBody>
      </p:sp>
      <p:pic>
        <p:nvPicPr>
          <p:cNvPr id="9" name="Imagen 8">
            <a:extLst>
              <a:ext uri="{FF2B5EF4-FFF2-40B4-BE49-F238E27FC236}">
                <a16:creationId xmlns:a16="http://schemas.microsoft.com/office/drawing/2014/main" id="{22BBB812-CDDD-4285-BFE8-4E33F54CC190}"/>
              </a:ext>
            </a:extLst>
          </p:cNvPr>
          <p:cNvPicPr>
            <a:picLocks noChangeAspect="1"/>
          </p:cNvPicPr>
          <p:nvPr/>
        </p:nvPicPr>
        <p:blipFill>
          <a:blip r:embed="rId2"/>
          <a:stretch>
            <a:fillRect/>
          </a:stretch>
        </p:blipFill>
        <p:spPr>
          <a:xfrm>
            <a:off x="2978105" y="1004064"/>
            <a:ext cx="8531026" cy="5431905"/>
          </a:xfrm>
          <a:prstGeom prst="rect">
            <a:avLst/>
          </a:prstGeom>
        </p:spPr>
      </p:pic>
      <p:sp>
        <p:nvSpPr>
          <p:cNvPr id="10" name="Rectángulo: esquinas redondeadas 9">
            <a:extLst>
              <a:ext uri="{FF2B5EF4-FFF2-40B4-BE49-F238E27FC236}">
                <a16:creationId xmlns:a16="http://schemas.microsoft.com/office/drawing/2014/main" id="{EAFF3183-FD9F-4E12-BA25-860ADF92BE05}"/>
              </a:ext>
            </a:extLst>
          </p:cNvPr>
          <p:cNvSpPr/>
          <p:nvPr/>
        </p:nvSpPr>
        <p:spPr>
          <a:xfrm>
            <a:off x="6110655" y="1088703"/>
            <a:ext cx="589087" cy="53041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46953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51A3439-5372-4984-9284-F24C689C9904}"/>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780052B5-AF9C-4635-8E3F-32E8DEEFF4D8}"/>
              </a:ext>
            </a:extLst>
          </p:cNvPr>
          <p:cNvSpPr>
            <a:spLocks noGrp="1"/>
          </p:cNvSpPr>
          <p:nvPr>
            <p:ph type="sldNum" sz="quarter" idx="12"/>
          </p:nvPr>
        </p:nvSpPr>
        <p:spPr/>
        <p:txBody>
          <a:bodyPr/>
          <a:lstStyle/>
          <a:p>
            <a:fld id="{510D3C48-01B5-44F0-B018-CA7289F8CA3D}" type="slidenum">
              <a:rPr lang="es-PE" smtClean="0"/>
              <a:t>15</a:t>
            </a:fld>
            <a:endParaRPr lang="es-PE"/>
          </a:p>
        </p:txBody>
      </p:sp>
      <p:sp>
        <p:nvSpPr>
          <p:cNvPr id="7" name="CuadroTexto 6">
            <a:extLst>
              <a:ext uri="{FF2B5EF4-FFF2-40B4-BE49-F238E27FC236}">
                <a16:creationId xmlns:a16="http://schemas.microsoft.com/office/drawing/2014/main" id="{822A27EC-73CE-42C5-A64C-0D0455AFC2C1}"/>
              </a:ext>
            </a:extLst>
          </p:cNvPr>
          <p:cNvSpPr txBox="1"/>
          <p:nvPr/>
        </p:nvSpPr>
        <p:spPr>
          <a:xfrm>
            <a:off x="691662" y="1236391"/>
            <a:ext cx="6012626" cy="4893647"/>
          </a:xfrm>
          <a:prstGeom prst="rect">
            <a:avLst/>
          </a:prstGeom>
          <a:noFill/>
        </p:spPr>
        <p:txBody>
          <a:bodyPr wrap="square">
            <a:spAutoFit/>
          </a:bodyPr>
          <a:lstStyle/>
          <a:p>
            <a:pPr algn="just"/>
            <a:r>
              <a:rPr lang="es-PE" dirty="0"/>
              <a:t>La perforación a rotopercusión se basa en la combinación de las siguientes acciones: </a:t>
            </a:r>
          </a:p>
          <a:p>
            <a:pPr marL="342900" indent="-342900" algn="just">
              <a:buFont typeface="Arial" panose="020B0604020202020204" pitchFamily="34" charset="0"/>
              <a:buChar char="•"/>
            </a:pPr>
            <a:r>
              <a:rPr lang="es-PE" sz="2400" b="1" dirty="0"/>
              <a:t>Percusión. </a:t>
            </a:r>
          </a:p>
          <a:p>
            <a:pPr algn="just"/>
            <a:r>
              <a:rPr lang="es-PE" dirty="0"/>
              <a:t>Los impactos producidos por el golpeo del pistón originan unas ondas de choque que se transmiten a la boca a través del varillaje (en el martillo en cabeza) o directamente sobre ella (en el martillo en fondo). </a:t>
            </a:r>
          </a:p>
          <a:p>
            <a:pPr marL="342900" indent="-342900" algn="just">
              <a:buFont typeface="Arial" panose="020B0604020202020204" pitchFamily="34" charset="0"/>
              <a:buChar char="•"/>
            </a:pPr>
            <a:r>
              <a:rPr lang="es-PE" sz="2400" b="1" dirty="0"/>
              <a:t>Rotación. </a:t>
            </a:r>
          </a:p>
          <a:p>
            <a:pPr algn="just"/>
            <a:r>
              <a:rPr lang="es-PE" dirty="0"/>
              <a:t>Con este movimiento se hace girar la broca para que los impactos se produzcan sobre la roca en distintas posiciones.</a:t>
            </a:r>
          </a:p>
          <a:p>
            <a:pPr marL="342900" indent="-342900" algn="just">
              <a:buFont typeface="Arial" panose="020B0604020202020204" pitchFamily="34" charset="0"/>
              <a:buChar char="•"/>
            </a:pPr>
            <a:r>
              <a:rPr lang="es-PE" sz="2400" b="1" dirty="0"/>
              <a:t>Empuje. </a:t>
            </a:r>
          </a:p>
          <a:p>
            <a:pPr algn="just"/>
            <a:r>
              <a:rPr lang="es-PE" dirty="0"/>
              <a:t>Para mantener en contacto el útil de perforación con la roca se ejerce un empuje sobre la sarta de perforación. </a:t>
            </a:r>
          </a:p>
          <a:p>
            <a:pPr marL="342900" indent="-342900" algn="just">
              <a:buFont typeface="Arial" panose="020B0604020202020204" pitchFamily="34" charset="0"/>
              <a:buChar char="•"/>
            </a:pPr>
            <a:r>
              <a:rPr lang="es-PE" sz="2400" b="1" dirty="0"/>
              <a:t>Barrido. </a:t>
            </a:r>
          </a:p>
          <a:p>
            <a:pPr algn="just"/>
            <a:r>
              <a:rPr lang="es-PE" dirty="0"/>
              <a:t>El fluido de barrido permite extraer el detritus del fondo del taladro.  </a:t>
            </a:r>
          </a:p>
        </p:txBody>
      </p:sp>
      <p:pic>
        <p:nvPicPr>
          <p:cNvPr id="9" name="Imagen 8">
            <a:extLst>
              <a:ext uri="{FF2B5EF4-FFF2-40B4-BE49-F238E27FC236}">
                <a16:creationId xmlns:a16="http://schemas.microsoft.com/office/drawing/2014/main" id="{15904057-1C6A-4846-BC79-4C154BB15B59}"/>
              </a:ext>
            </a:extLst>
          </p:cNvPr>
          <p:cNvPicPr>
            <a:picLocks noChangeAspect="1"/>
          </p:cNvPicPr>
          <p:nvPr/>
        </p:nvPicPr>
        <p:blipFill>
          <a:blip r:embed="rId2"/>
          <a:stretch>
            <a:fillRect/>
          </a:stretch>
        </p:blipFill>
        <p:spPr>
          <a:xfrm>
            <a:off x="6843860" y="2177926"/>
            <a:ext cx="4656478" cy="1439864"/>
          </a:xfrm>
          <a:prstGeom prst="rect">
            <a:avLst/>
          </a:prstGeom>
        </p:spPr>
      </p:pic>
      <p:sp>
        <p:nvSpPr>
          <p:cNvPr id="11" name="CuadroTexto 10">
            <a:extLst>
              <a:ext uri="{FF2B5EF4-FFF2-40B4-BE49-F238E27FC236}">
                <a16:creationId xmlns:a16="http://schemas.microsoft.com/office/drawing/2014/main" id="{08DA1C26-34EC-46BD-81F1-4F492901CCB5}"/>
              </a:ext>
            </a:extLst>
          </p:cNvPr>
          <p:cNvSpPr txBox="1"/>
          <p:nvPr/>
        </p:nvSpPr>
        <p:spPr>
          <a:xfrm>
            <a:off x="7236069" y="3930134"/>
            <a:ext cx="4264269" cy="584775"/>
          </a:xfrm>
          <a:prstGeom prst="rect">
            <a:avLst/>
          </a:prstGeom>
          <a:noFill/>
        </p:spPr>
        <p:txBody>
          <a:bodyPr wrap="square">
            <a:spAutoFit/>
          </a:bodyPr>
          <a:lstStyle/>
          <a:p>
            <a:pPr algn="ctr"/>
            <a:r>
              <a:rPr lang="es-PE" sz="1600" b="1" dirty="0">
                <a:solidFill>
                  <a:srgbClr val="FF0000"/>
                </a:solidFill>
              </a:rPr>
              <a:t>Acciones básicas en la perforación rotopercutiva. </a:t>
            </a:r>
          </a:p>
        </p:txBody>
      </p:sp>
      <p:sp>
        <p:nvSpPr>
          <p:cNvPr id="13" name="CuadroTexto 12">
            <a:extLst>
              <a:ext uri="{FF2B5EF4-FFF2-40B4-BE49-F238E27FC236}">
                <a16:creationId xmlns:a16="http://schemas.microsoft.com/office/drawing/2014/main" id="{44F47F78-0B03-4FAD-BA1D-0AC242251909}"/>
              </a:ext>
            </a:extLst>
          </p:cNvPr>
          <p:cNvSpPr txBox="1"/>
          <p:nvPr/>
        </p:nvSpPr>
        <p:spPr>
          <a:xfrm>
            <a:off x="637596" y="472376"/>
            <a:ext cx="11144095" cy="523220"/>
          </a:xfrm>
          <a:prstGeom prst="rect">
            <a:avLst/>
          </a:prstGeom>
          <a:noFill/>
        </p:spPr>
        <p:txBody>
          <a:bodyPr wrap="square">
            <a:spAutoFit/>
          </a:bodyPr>
          <a:lstStyle/>
          <a:p>
            <a:pPr algn="just"/>
            <a:r>
              <a:rPr lang="es-PE" sz="2800" b="1" dirty="0"/>
              <a:t>2.3. FUNDAMENTOS DE LA PERFORACION ROTOPERCUTIVA </a:t>
            </a:r>
          </a:p>
        </p:txBody>
      </p:sp>
    </p:spTree>
    <p:extLst>
      <p:ext uri="{BB962C8B-B14F-4D97-AF65-F5344CB8AC3E}">
        <p14:creationId xmlns:p14="http://schemas.microsoft.com/office/powerpoint/2010/main" val="2756378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5011341-0083-4E56-B37B-B471B266BF3F}"/>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C60FBD55-0763-41B7-BB14-DD43499C79BE}"/>
              </a:ext>
            </a:extLst>
          </p:cNvPr>
          <p:cNvSpPr>
            <a:spLocks noGrp="1"/>
          </p:cNvSpPr>
          <p:nvPr>
            <p:ph type="sldNum" sz="quarter" idx="12"/>
          </p:nvPr>
        </p:nvSpPr>
        <p:spPr/>
        <p:txBody>
          <a:bodyPr/>
          <a:lstStyle/>
          <a:p>
            <a:fld id="{510D3C48-01B5-44F0-B018-CA7289F8CA3D}" type="slidenum">
              <a:rPr lang="es-PE" smtClean="0"/>
              <a:t>16</a:t>
            </a:fld>
            <a:endParaRPr lang="es-PE"/>
          </a:p>
        </p:txBody>
      </p:sp>
      <p:sp>
        <p:nvSpPr>
          <p:cNvPr id="7" name="CuadroTexto 6">
            <a:extLst>
              <a:ext uri="{FF2B5EF4-FFF2-40B4-BE49-F238E27FC236}">
                <a16:creationId xmlns:a16="http://schemas.microsoft.com/office/drawing/2014/main" id="{9F809B74-6B31-4E30-8DB4-7FE7E4290DA2}"/>
              </a:ext>
            </a:extLst>
          </p:cNvPr>
          <p:cNvSpPr txBox="1"/>
          <p:nvPr/>
        </p:nvSpPr>
        <p:spPr>
          <a:xfrm>
            <a:off x="703384" y="481673"/>
            <a:ext cx="8845969" cy="646331"/>
          </a:xfrm>
          <a:prstGeom prst="rect">
            <a:avLst/>
          </a:prstGeom>
          <a:noFill/>
        </p:spPr>
        <p:txBody>
          <a:bodyPr wrap="square">
            <a:spAutoFit/>
          </a:bodyPr>
          <a:lstStyle/>
          <a:p>
            <a:pPr marL="285750" indent="-285750" algn="just">
              <a:buFont typeface="Wingdings" panose="05000000000000000000" pitchFamily="2" charset="2"/>
              <a:buChar char="q"/>
            </a:pPr>
            <a:r>
              <a:rPr lang="es-PE" dirty="0"/>
              <a:t>El proceso de formación de las indentaciones, con el que se consigue el avance en este sistema de perforación, se divide en cinco instantes, tal como se refleja en la Fig. </a:t>
            </a:r>
          </a:p>
        </p:txBody>
      </p:sp>
      <p:pic>
        <p:nvPicPr>
          <p:cNvPr id="9" name="Imagen 8">
            <a:extLst>
              <a:ext uri="{FF2B5EF4-FFF2-40B4-BE49-F238E27FC236}">
                <a16:creationId xmlns:a16="http://schemas.microsoft.com/office/drawing/2014/main" id="{7D212CA6-831B-4C2F-9E8B-10B3F67383B7}"/>
              </a:ext>
            </a:extLst>
          </p:cNvPr>
          <p:cNvPicPr>
            <a:picLocks noChangeAspect="1"/>
          </p:cNvPicPr>
          <p:nvPr/>
        </p:nvPicPr>
        <p:blipFill>
          <a:blip r:embed="rId2"/>
          <a:stretch>
            <a:fillRect/>
          </a:stretch>
        </p:blipFill>
        <p:spPr>
          <a:xfrm>
            <a:off x="838200" y="1333131"/>
            <a:ext cx="9792080" cy="2645441"/>
          </a:xfrm>
          <a:prstGeom prst="rect">
            <a:avLst/>
          </a:prstGeom>
        </p:spPr>
      </p:pic>
      <p:sp>
        <p:nvSpPr>
          <p:cNvPr id="11" name="CuadroTexto 10">
            <a:extLst>
              <a:ext uri="{FF2B5EF4-FFF2-40B4-BE49-F238E27FC236}">
                <a16:creationId xmlns:a16="http://schemas.microsoft.com/office/drawing/2014/main" id="{03D8B900-5B7A-432E-8C7F-795B15B3EBB1}"/>
              </a:ext>
            </a:extLst>
          </p:cNvPr>
          <p:cNvSpPr txBox="1"/>
          <p:nvPr/>
        </p:nvSpPr>
        <p:spPr>
          <a:xfrm>
            <a:off x="703384" y="4838388"/>
            <a:ext cx="10788162" cy="1477328"/>
          </a:xfrm>
          <a:prstGeom prst="rect">
            <a:avLst/>
          </a:prstGeom>
          <a:noFill/>
        </p:spPr>
        <p:txBody>
          <a:bodyPr wrap="square">
            <a:spAutoFit/>
          </a:bodyPr>
          <a:lstStyle/>
          <a:p>
            <a:pPr marL="285750" indent="-285750" algn="just">
              <a:buFont typeface="Wingdings" panose="05000000000000000000" pitchFamily="2" charset="2"/>
              <a:buChar char="q"/>
            </a:pPr>
            <a:r>
              <a:rPr lang="es-PE" dirty="0"/>
              <a:t>Esta secuencia se repite con la misma cadencia de impactos del pistón sobre el sistema de transmisión de energía hasta la broca. </a:t>
            </a:r>
          </a:p>
          <a:p>
            <a:pPr algn="just"/>
            <a:endParaRPr lang="es-PE" dirty="0"/>
          </a:p>
          <a:p>
            <a:pPr marL="285750" indent="-285750" algn="just">
              <a:buFont typeface="Wingdings" panose="05000000000000000000" pitchFamily="2" charset="2"/>
              <a:buChar char="q"/>
            </a:pPr>
            <a:r>
              <a:rPr lang="es-PE" dirty="0"/>
              <a:t>El rendimiento de este proceso aumenta proporcionalmente con el tamaño de las esquirlas de roca que se liberan. </a:t>
            </a:r>
          </a:p>
        </p:txBody>
      </p:sp>
      <p:sp>
        <p:nvSpPr>
          <p:cNvPr id="13" name="CuadroTexto 12">
            <a:extLst>
              <a:ext uri="{FF2B5EF4-FFF2-40B4-BE49-F238E27FC236}">
                <a16:creationId xmlns:a16="http://schemas.microsoft.com/office/drawing/2014/main" id="{4CD12F18-0D6C-4D7A-A48F-937D29422C42}"/>
              </a:ext>
            </a:extLst>
          </p:cNvPr>
          <p:cNvSpPr txBox="1"/>
          <p:nvPr/>
        </p:nvSpPr>
        <p:spPr>
          <a:xfrm>
            <a:off x="3196244" y="3978572"/>
            <a:ext cx="6093228" cy="369332"/>
          </a:xfrm>
          <a:prstGeom prst="rect">
            <a:avLst/>
          </a:prstGeom>
          <a:noFill/>
        </p:spPr>
        <p:txBody>
          <a:bodyPr wrap="square">
            <a:spAutoFit/>
          </a:bodyPr>
          <a:lstStyle/>
          <a:p>
            <a:r>
              <a:rPr lang="es-PE" b="1" dirty="0">
                <a:solidFill>
                  <a:srgbClr val="FF0000"/>
                </a:solidFill>
              </a:rPr>
              <a:t>Fases de formación de una </a:t>
            </a:r>
            <a:r>
              <a:rPr lang="es-PE" b="1" dirty="0" err="1">
                <a:solidFill>
                  <a:srgbClr val="FF0000"/>
                </a:solidFill>
              </a:rPr>
              <a:t>indentación</a:t>
            </a:r>
            <a:r>
              <a:rPr lang="es-PE" b="1" dirty="0">
                <a:solidFill>
                  <a:srgbClr val="FF0000"/>
                </a:solidFill>
              </a:rPr>
              <a:t>. (Hartman, 1959). </a:t>
            </a:r>
          </a:p>
        </p:txBody>
      </p:sp>
    </p:spTree>
    <p:extLst>
      <p:ext uri="{BB962C8B-B14F-4D97-AF65-F5344CB8AC3E}">
        <p14:creationId xmlns:p14="http://schemas.microsoft.com/office/powerpoint/2010/main" val="2488121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414FA-0379-46AC-A21C-7965D661F04C}"/>
              </a:ext>
            </a:extLst>
          </p:cNvPr>
          <p:cNvSpPr>
            <a:spLocks noGrp="1"/>
          </p:cNvSpPr>
          <p:nvPr>
            <p:ph type="title"/>
          </p:nvPr>
        </p:nvSpPr>
        <p:spPr>
          <a:xfrm>
            <a:off x="838200" y="259622"/>
            <a:ext cx="10515600" cy="1082702"/>
          </a:xfrm>
        </p:spPr>
        <p:txBody>
          <a:bodyPr>
            <a:normAutofit/>
          </a:bodyPr>
          <a:lstStyle/>
          <a:p>
            <a:r>
              <a:rPr lang="es-PE" sz="3600" b="1" dirty="0">
                <a:solidFill>
                  <a:srgbClr val="7030A0"/>
                </a:solidFill>
              </a:rPr>
              <a:t>2.3.1. PERCUSIÓN</a:t>
            </a:r>
            <a:endParaRPr lang="es-PE" sz="4000" b="1" dirty="0">
              <a:solidFill>
                <a:srgbClr val="7030A0"/>
              </a:solidFill>
            </a:endParaRPr>
          </a:p>
        </p:txBody>
      </p:sp>
      <p:sp>
        <p:nvSpPr>
          <p:cNvPr id="4" name="Marcador de fecha 3">
            <a:extLst>
              <a:ext uri="{FF2B5EF4-FFF2-40B4-BE49-F238E27FC236}">
                <a16:creationId xmlns:a16="http://schemas.microsoft.com/office/drawing/2014/main" id="{70268CD3-1EC9-4661-B091-5000F94D5E77}"/>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AC11EA46-F1D8-4E5D-B418-8766A6E90250}"/>
              </a:ext>
            </a:extLst>
          </p:cNvPr>
          <p:cNvSpPr>
            <a:spLocks noGrp="1"/>
          </p:cNvSpPr>
          <p:nvPr>
            <p:ph type="sldNum" sz="quarter" idx="12"/>
          </p:nvPr>
        </p:nvSpPr>
        <p:spPr/>
        <p:txBody>
          <a:bodyPr/>
          <a:lstStyle/>
          <a:p>
            <a:fld id="{510D3C48-01B5-44F0-B018-CA7289F8CA3D}" type="slidenum">
              <a:rPr lang="es-PE" smtClean="0"/>
              <a:t>17</a:t>
            </a:fld>
            <a:endParaRPr lang="es-PE"/>
          </a:p>
        </p:txBody>
      </p:sp>
      <p:sp>
        <p:nvSpPr>
          <p:cNvPr id="7" name="CuadroTexto 6">
            <a:extLst>
              <a:ext uri="{FF2B5EF4-FFF2-40B4-BE49-F238E27FC236}">
                <a16:creationId xmlns:a16="http://schemas.microsoft.com/office/drawing/2014/main" id="{BFBFEFE7-BCC0-45D1-AE01-9E1B483DEE9F}"/>
              </a:ext>
            </a:extLst>
          </p:cNvPr>
          <p:cNvSpPr txBox="1"/>
          <p:nvPr/>
        </p:nvSpPr>
        <p:spPr>
          <a:xfrm>
            <a:off x="694592" y="1210348"/>
            <a:ext cx="5328139" cy="5078313"/>
          </a:xfrm>
          <a:prstGeom prst="rect">
            <a:avLst/>
          </a:prstGeom>
          <a:noFill/>
        </p:spPr>
        <p:txBody>
          <a:bodyPr wrap="square">
            <a:spAutoFit/>
          </a:bodyPr>
          <a:lstStyle/>
          <a:p>
            <a:pPr algn="just"/>
            <a:r>
              <a:rPr lang="es-PE" dirty="0"/>
              <a:t>La energía cinética (</a:t>
            </a:r>
            <a:r>
              <a:rPr lang="es-PE" dirty="0" err="1"/>
              <a:t>Ec</a:t>
            </a:r>
            <a:r>
              <a:rPr lang="es-PE" dirty="0"/>
              <a:t>) del pistón se transmite desde el martillo hasta la broca de perforación, a través del varillaje, en forma de onda de choque. El desplazamiento de esta onda se realiza a alta velocidad y su forma depende fundamentalmente del diseño del pistón. Cuando la onda de choque alcanza la broca de perforación, una parte de la energía se transforma en trabajo haciendo penetrar el útil y el resto se refleja y retrocede a través del varillaje. </a:t>
            </a:r>
          </a:p>
          <a:p>
            <a:pPr algn="just"/>
            <a:r>
              <a:rPr lang="es-PE" dirty="0"/>
              <a:t>En los martillos en fondo la energía del pistón se transmite directamente sobre la broca por lo que el rendimiento es mayor. </a:t>
            </a:r>
          </a:p>
          <a:p>
            <a:pPr algn="just"/>
            <a:r>
              <a:rPr lang="es-PE" dirty="0"/>
              <a:t>En estos sistemas de perforación la potencia de percusión es el parámetro que más influye en la velocidad de penetración. </a:t>
            </a:r>
          </a:p>
          <a:p>
            <a:pPr algn="just"/>
            <a:r>
              <a:rPr lang="es-PE" dirty="0"/>
              <a:t>La energía liberada por golpe en un martillo puede estimarse a partir de cualquiera de las expresiones siguientes: </a:t>
            </a:r>
          </a:p>
        </p:txBody>
      </p:sp>
      <p:pic>
        <p:nvPicPr>
          <p:cNvPr id="9" name="Imagen 8">
            <a:extLst>
              <a:ext uri="{FF2B5EF4-FFF2-40B4-BE49-F238E27FC236}">
                <a16:creationId xmlns:a16="http://schemas.microsoft.com/office/drawing/2014/main" id="{DFE9440A-EBD5-4CBD-A9CB-56B9FE4DE932}"/>
              </a:ext>
            </a:extLst>
          </p:cNvPr>
          <p:cNvPicPr>
            <a:picLocks noChangeAspect="1"/>
          </p:cNvPicPr>
          <p:nvPr/>
        </p:nvPicPr>
        <p:blipFill>
          <a:blip r:embed="rId2"/>
          <a:stretch>
            <a:fillRect/>
          </a:stretch>
        </p:blipFill>
        <p:spPr>
          <a:xfrm>
            <a:off x="6418547" y="1650052"/>
            <a:ext cx="5078861" cy="4095899"/>
          </a:xfrm>
          <a:prstGeom prst="rect">
            <a:avLst/>
          </a:prstGeom>
        </p:spPr>
      </p:pic>
    </p:spTree>
    <p:extLst>
      <p:ext uri="{BB962C8B-B14F-4D97-AF65-F5344CB8AC3E}">
        <p14:creationId xmlns:p14="http://schemas.microsoft.com/office/powerpoint/2010/main" val="280518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3691AB0-98EE-459B-848D-A8AF45BF7F21}"/>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6F92EC8E-8FC5-48F6-A394-4CF455EB04F0}"/>
              </a:ext>
            </a:extLst>
          </p:cNvPr>
          <p:cNvSpPr>
            <a:spLocks noGrp="1"/>
          </p:cNvSpPr>
          <p:nvPr>
            <p:ph type="sldNum" sz="quarter" idx="12"/>
          </p:nvPr>
        </p:nvSpPr>
        <p:spPr/>
        <p:txBody>
          <a:bodyPr/>
          <a:lstStyle/>
          <a:p>
            <a:fld id="{510D3C48-01B5-44F0-B018-CA7289F8CA3D}" type="slidenum">
              <a:rPr lang="es-PE" smtClean="0"/>
              <a:t>18</a:t>
            </a:fld>
            <a:endParaRPr lang="es-PE"/>
          </a:p>
        </p:txBody>
      </p:sp>
      <p:sp>
        <p:nvSpPr>
          <p:cNvPr id="7" name="CuadroTexto 6">
            <a:extLst>
              <a:ext uri="{FF2B5EF4-FFF2-40B4-BE49-F238E27FC236}">
                <a16:creationId xmlns:a16="http://schemas.microsoft.com/office/drawing/2014/main" id="{3C19BB20-BA82-46BE-BE60-A6342B8E35F4}"/>
              </a:ext>
            </a:extLst>
          </p:cNvPr>
          <p:cNvSpPr txBox="1"/>
          <p:nvPr/>
        </p:nvSpPr>
        <p:spPr>
          <a:xfrm>
            <a:off x="681644" y="561077"/>
            <a:ext cx="5253643" cy="3693319"/>
          </a:xfrm>
          <a:prstGeom prst="rect">
            <a:avLst/>
          </a:prstGeom>
          <a:noFill/>
        </p:spPr>
        <p:txBody>
          <a:bodyPr wrap="square">
            <a:spAutoFit/>
          </a:bodyPr>
          <a:lstStyle/>
          <a:p>
            <a:pPr algn="just"/>
            <a:r>
              <a:rPr lang="es-PE" dirty="0"/>
              <a:t>En la mayoría de los martillos hidráulicos los fabricantes facilitan el valor de la energía de impacto, pero no sucede lo mismo para los martillos neumáticos. </a:t>
            </a:r>
          </a:p>
          <a:p>
            <a:pPr algn="just"/>
            <a:endParaRPr lang="es-PE" dirty="0"/>
          </a:p>
          <a:p>
            <a:pPr algn="just"/>
            <a:r>
              <a:rPr lang="es-PE" dirty="0"/>
              <a:t>Especial cuidado debe tomarse en este caso al estimar "Pm“,  ya que dentro del cilindro ésta es de un 30 a  40% menor que en el compresor, debido a las pérdidas de carga y expansión del aire al desplazarse el pistón. </a:t>
            </a:r>
          </a:p>
          <a:p>
            <a:pPr algn="just"/>
            <a:endParaRPr lang="es-PE" dirty="0"/>
          </a:p>
          <a:p>
            <a:pPr algn="just"/>
            <a:r>
              <a:rPr lang="es-PE" dirty="0"/>
              <a:t>La potencia de un martillo es pues la energía por golpe multiplicada por la frecuencia de impactos “ng”:</a:t>
            </a:r>
          </a:p>
        </p:txBody>
      </p:sp>
      <p:pic>
        <p:nvPicPr>
          <p:cNvPr id="9" name="Imagen 8">
            <a:extLst>
              <a:ext uri="{FF2B5EF4-FFF2-40B4-BE49-F238E27FC236}">
                <a16:creationId xmlns:a16="http://schemas.microsoft.com/office/drawing/2014/main" id="{D7978E78-6B4F-4371-97C9-C25EFD0CB91E}"/>
              </a:ext>
            </a:extLst>
          </p:cNvPr>
          <p:cNvPicPr>
            <a:picLocks noChangeAspect="1"/>
          </p:cNvPicPr>
          <p:nvPr/>
        </p:nvPicPr>
        <p:blipFill>
          <a:blip r:embed="rId2"/>
          <a:stretch>
            <a:fillRect/>
          </a:stretch>
        </p:blipFill>
        <p:spPr>
          <a:xfrm>
            <a:off x="838200" y="4303639"/>
            <a:ext cx="3648584" cy="619211"/>
          </a:xfrm>
          <a:prstGeom prst="rect">
            <a:avLst/>
          </a:prstGeom>
        </p:spPr>
      </p:pic>
      <p:sp>
        <p:nvSpPr>
          <p:cNvPr id="11" name="CuadroTexto 10">
            <a:extLst>
              <a:ext uri="{FF2B5EF4-FFF2-40B4-BE49-F238E27FC236}">
                <a16:creationId xmlns:a16="http://schemas.microsoft.com/office/drawing/2014/main" id="{978D88FD-C448-4A74-8C5A-528041196F68}"/>
              </a:ext>
            </a:extLst>
          </p:cNvPr>
          <p:cNvSpPr txBox="1"/>
          <p:nvPr/>
        </p:nvSpPr>
        <p:spPr>
          <a:xfrm>
            <a:off x="6515792" y="1092932"/>
            <a:ext cx="5253643" cy="646331"/>
          </a:xfrm>
          <a:prstGeom prst="rect">
            <a:avLst/>
          </a:prstGeom>
          <a:noFill/>
        </p:spPr>
        <p:txBody>
          <a:bodyPr wrap="square">
            <a:spAutoFit/>
          </a:bodyPr>
          <a:lstStyle/>
          <a:p>
            <a:r>
              <a:rPr lang="es-PE" dirty="0"/>
              <a:t>y teniendo en cuenta las expresiones anteriores puede escribirse: </a:t>
            </a:r>
          </a:p>
        </p:txBody>
      </p:sp>
      <p:pic>
        <p:nvPicPr>
          <p:cNvPr id="13" name="Imagen 12">
            <a:extLst>
              <a:ext uri="{FF2B5EF4-FFF2-40B4-BE49-F238E27FC236}">
                <a16:creationId xmlns:a16="http://schemas.microsoft.com/office/drawing/2014/main" id="{1709397B-1955-49BC-AE3E-9E3BD40E30A6}"/>
              </a:ext>
            </a:extLst>
          </p:cNvPr>
          <p:cNvPicPr>
            <a:picLocks noChangeAspect="1"/>
          </p:cNvPicPr>
          <p:nvPr/>
        </p:nvPicPr>
        <p:blipFill>
          <a:blip r:embed="rId3"/>
          <a:stretch>
            <a:fillRect/>
          </a:stretch>
        </p:blipFill>
        <p:spPr>
          <a:xfrm>
            <a:off x="7286440" y="1710144"/>
            <a:ext cx="2648320" cy="885949"/>
          </a:xfrm>
          <a:prstGeom prst="rect">
            <a:avLst/>
          </a:prstGeom>
        </p:spPr>
      </p:pic>
      <p:sp>
        <p:nvSpPr>
          <p:cNvPr id="15" name="CuadroTexto 14">
            <a:extLst>
              <a:ext uri="{FF2B5EF4-FFF2-40B4-BE49-F238E27FC236}">
                <a16:creationId xmlns:a16="http://schemas.microsoft.com/office/drawing/2014/main" id="{D1EFA504-AAAA-4482-A11F-FB1F0A0BD4B8}"/>
              </a:ext>
            </a:extLst>
          </p:cNvPr>
          <p:cNvSpPr txBox="1"/>
          <p:nvPr/>
        </p:nvSpPr>
        <p:spPr>
          <a:xfrm>
            <a:off x="6515792" y="2770371"/>
            <a:ext cx="4518554" cy="646331"/>
          </a:xfrm>
          <a:prstGeom prst="rect">
            <a:avLst/>
          </a:prstGeom>
          <a:noFill/>
        </p:spPr>
        <p:txBody>
          <a:bodyPr wrap="square">
            <a:spAutoFit/>
          </a:bodyPr>
          <a:lstStyle/>
          <a:p>
            <a:r>
              <a:rPr lang="es-PE" dirty="0"/>
              <a:t>El mecanismo de percusión consume de un 80 a 85% de la potencia total del equipo. </a:t>
            </a:r>
          </a:p>
        </p:txBody>
      </p:sp>
      <p:pic>
        <p:nvPicPr>
          <p:cNvPr id="2" name="Imagen 1">
            <a:extLst>
              <a:ext uri="{FF2B5EF4-FFF2-40B4-BE49-F238E27FC236}">
                <a16:creationId xmlns:a16="http://schemas.microsoft.com/office/drawing/2014/main" id="{EFE51394-89C6-9A4C-928F-0E2724D0A260}"/>
              </a:ext>
            </a:extLst>
          </p:cNvPr>
          <p:cNvPicPr>
            <a:picLocks noChangeAspect="1"/>
          </p:cNvPicPr>
          <p:nvPr/>
        </p:nvPicPr>
        <p:blipFill>
          <a:blip r:embed="rId4"/>
          <a:stretch>
            <a:fillRect/>
          </a:stretch>
        </p:blipFill>
        <p:spPr>
          <a:xfrm>
            <a:off x="7471410" y="3565226"/>
            <a:ext cx="2743200" cy="2743200"/>
          </a:xfrm>
          <a:prstGeom prst="rect">
            <a:avLst/>
          </a:prstGeom>
        </p:spPr>
      </p:pic>
      <p:pic>
        <p:nvPicPr>
          <p:cNvPr id="3" name="Imagen 2">
            <a:extLst>
              <a:ext uri="{FF2B5EF4-FFF2-40B4-BE49-F238E27FC236}">
                <a16:creationId xmlns:a16="http://schemas.microsoft.com/office/drawing/2014/main" id="{AC64E9C3-9002-097D-D2E9-2B7107BD4337}"/>
              </a:ext>
            </a:extLst>
          </p:cNvPr>
          <p:cNvPicPr>
            <a:picLocks noChangeAspect="1"/>
          </p:cNvPicPr>
          <p:nvPr/>
        </p:nvPicPr>
        <p:blipFill>
          <a:blip r:embed="rId5"/>
          <a:stretch>
            <a:fillRect/>
          </a:stretch>
        </p:blipFill>
        <p:spPr>
          <a:xfrm>
            <a:off x="2041467" y="4863067"/>
            <a:ext cx="1485900" cy="1485900"/>
          </a:xfrm>
          <a:prstGeom prst="rect">
            <a:avLst/>
          </a:prstGeom>
        </p:spPr>
      </p:pic>
    </p:spTree>
    <p:extLst>
      <p:ext uri="{BB962C8B-B14F-4D97-AF65-F5344CB8AC3E}">
        <p14:creationId xmlns:p14="http://schemas.microsoft.com/office/powerpoint/2010/main" val="159262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32222A-7E91-48DC-B72E-AA1F093ED873}"/>
              </a:ext>
            </a:extLst>
          </p:cNvPr>
          <p:cNvSpPr>
            <a:spLocks noGrp="1"/>
          </p:cNvSpPr>
          <p:nvPr>
            <p:ph type="title"/>
          </p:nvPr>
        </p:nvSpPr>
        <p:spPr>
          <a:xfrm>
            <a:off x="707010" y="198875"/>
            <a:ext cx="10646790" cy="1325563"/>
          </a:xfrm>
        </p:spPr>
        <p:txBody>
          <a:bodyPr>
            <a:normAutofit/>
          </a:bodyPr>
          <a:lstStyle/>
          <a:p>
            <a:r>
              <a:rPr lang="es-PE" sz="3600" b="1" dirty="0">
                <a:solidFill>
                  <a:srgbClr val="7030A0"/>
                </a:solidFill>
              </a:rPr>
              <a:t>2.3.2. ROTACIÓN</a:t>
            </a:r>
          </a:p>
        </p:txBody>
      </p:sp>
      <p:sp>
        <p:nvSpPr>
          <p:cNvPr id="4" name="Marcador de fecha 3">
            <a:extLst>
              <a:ext uri="{FF2B5EF4-FFF2-40B4-BE49-F238E27FC236}">
                <a16:creationId xmlns:a16="http://schemas.microsoft.com/office/drawing/2014/main" id="{D168F777-CEFA-4FFF-8FBD-5690FA70CCA1}"/>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723848B0-B976-405E-AAA0-46D64AE07B6A}"/>
              </a:ext>
            </a:extLst>
          </p:cNvPr>
          <p:cNvSpPr>
            <a:spLocks noGrp="1"/>
          </p:cNvSpPr>
          <p:nvPr>
            <p:ph type="sldNum" sz="quarter" idx="12"/>
          </p:nvPr>
        </p:nvSpPr>
        <p:spPr/>
        <p:txBody>
          <a:bodyPr/>
          <a:lstStyle/>
          <a:p>
            <a:fld id="{510D3C48-01B5-44F0-B018-CA7289F8CA3D}" type="slidenum">
              <a:rPr lang="es-PE" smtClean="0"/>
              <a:t>19</a:t>
            </a:fld>
            <a:endParaRPr lang="es-PE"/>
          </a:p>
        </p:txBody>
      </p:sp>
      <p:sp>
        <p:nvSpPr>
          <p:cNvPr id="7" name="CuadroTexto 6">
            <a:extLst>
              <a:ext uri="{FF2B5EF4-FFF2-40B4-BE49-F238E27FC236}">
                <a16:creationId xmlns:a16="http://schemas.microsoft.com/office/drawing/2014/main" id="{DDDE3961-F7DD-46CB-9D3F-46FB89162476}"/>
              </a:ext>
            </a:extLst>
          </p:cNvPr>
          <p:cNvSpPr txBox="1"/>
          <p:nvPr/>
        </p:nvSpPr>
        <p:spPr>
          <a:xfrm>
            <a:off x="707010" y="1187486"/>
            <a:ext cx="6224418" cy="4801314"/>
          </a:xfrm>
          <a:prstGeom prst="rect">
            <a:avLst/>
          </a:prstGeom>
          <a:noFill/>
        </p:spPr>
        <p:txBody>
          <a:bodyPr wrap="square">
            <a:spAutoFit/>
          </a:bodyPr>
          <a:lstStyle/>
          <a:p>
            <a:pPr algn="just"/>
            <a:r>
              <a:rPr lang="es-PE" dirty="0"/>
              <a:t>La rotación, que hace girar la broca entre impactos sucesivos, tiene como misión hacer que ésta actúe sobre puntos distintos de la roca en el fondo del taladro. </a:t>
            </a:r>
          </a:p>
          <a:p>
            <a:pPr algn="just"/>
            <a:endParaRPr lang="es-PE" dirty="0"/>
          </a:p>
          <a:p>
            <a:pPr algn="just"/>
            <a:r>
              <a:rPr lang="es-PE" dirty="0"/>
              <a:t>En cada tipo de roca existe una velocidad óptima de rotación para la cual se producen los detritus de mayor tamaño al aprovechar la superficie libre del hueco que se crea en cada impacto. </a:t>
            </a:r>
          </a:p>
          <a:p>
            <a:pPr algn="just"/>
            <a:endParaRPr lang="es-PE" dirty="0"/>
          </a:p>
          <a:p>
            <a:pPr algn="just"/>
            <a:r>
              <a:rPr lang="es-PE" dirty="0"/>
              <a:t>Cuando se perfora con bocas de pastillas las velocidades de rotación más usuales oscilan entre 80 y 150 r.p.m. con unos ángulos entre indentaciones de 10° a 20°, Fig. a la izquierda. </a:t>
            </a:r>
          </a:p>
          <a:p>
            <a:pPr algn="just"/>
            <a:endParaRPr lang="es-PE" dirty="0"/>
          </a:p>
          <a:p>
            <a:pPr algn="just"/>
            <a:r>
              <a:rPr lang="es-PE" dirty="0"/>
              <a:t>En el caso de bocas de botones de 51 a 89 mm las velocidades deben ser más bajas, entre 40 y 60 r.p.m., que proporcionan ángulos de giro entre 5° y 7°; las brocas de mayor diámetro requieren velocidades incluso inferiores. </a:t>
            </a:r>
          </a:p>
        </p:txBody>
      </p:sp>
      <p:pic>
        <p:nvPicPr>
          <p:cNvPr id="9" name="Imagen 8">
            <a:extLst>
              <a:ext uri="{FF2B5EF4-FFF2-40B4-BE49-F238E27FC236}">
                <a16:creationId xmlns:a16="http://schemas.microsoft.com/office/drawing/2014/main" id="{B44C8055-D28F-4F41-9F24-122AB7693E85}"/>
              </a:ext>
            </a:extLst>
          </p:cNvPr>
          <p:cNvPicPr>
            <a:picLocks noChangeAspect="1"/>
          </p:cNvPicPr>
          <p:nvPr/>
        </p:nvPicPr>
        <p:blipFill rotWithShape="1">
          <a:blip r:embed="rId2"/>
          <a:srcRect b="56900"/>
          <a:stretch/>
        </p:blipFill>
        <p:spPr>
          <a:xfrm>
            <a:off x="7272069" y="1524438"/>
            <a:ext cx="4304834" cy="1611712"/>
          </a:xfrm>
          <a:prstGeom prst="rect">
            <a:avLst/>
          </a:prstGeom>
        </p:spPr>
      </p:pic>
      <p:sp>
        <p:nvSpPr>
          <p:cNvPr id="11" name="CuadroTexto 10">
            <a:extLst>
              <a:ext uri="{FF2B5EF4-FFF2-40B4-BE49-F238E27FC236}">
                <a16:creationId xmlns:a16="http://schemas.microsoft.com/office/drawing/2014/main" id="{A6EB6DA0-6A72-4FC1-A89D-675FE1DA95FF}"/>
              </a:ext>
            </a:extLst>
          </p:cNvPr>
          <p:cNvSpPr txBox="1"/>
          <p:nvPr/>
        </p:nvSpPr>
        <p:spPr>
          <a:xfrm>
            <a:off x="7377634" y="5308204"/>
            <a:ext cx="4404059" cy="307777"/>
          </a:xfrm>
          <a:prstGeom prst="rect">
            <a:avLst/>
          </a:prstGeom>
          <a:noFill/>
        </p:spPr>
        <p:txBody>
          <a:bodyPr wrap="square">
            <a:spAutoFit/>
          </a:bodyPr>
          <a:lstStyle/>
          <a:p>
            <a:pPr algn="ctr"/>
            <a:r>
              <a:rPr lang="es-PE" sz="1400" dirty="0">
                <a:solidFill>
                  <a:srgbClr val="FF0000"/>
                </a:solidFill>
              </a:rPr>
              <a:t>Velocidades de rotación para bocas de pastillas y botones. </a:t>
            </a:r>
          </a:p>
        </p:txBody>
      </p:sp>
      <p:pic>
        <p:nvPicPr>
          <p:cNvPr id="12" name="Imagen 11">
            <a:extLst>
              <a:ext uri="{FF2B5EF4-FFF2-40B4-BE49-F238E27FC236}">
                <a16:creationId xmlns:a16="http://schemas.microsoft.com/office/drawing/2014/main" id="{A4E40D52-1A77-4458-A4DE-24E790A49248}"/>
              </a:ext>
            </a:extLst>
          </p:cNvPr>
          <p:cNvPicPr>
            <a:picLocks noChangeAspect="1"/>
          </p:cNvPicPr>
          <p:nvPr/>
        </p:nvPicPr>
        <p:blipFill rotWithShape="1">
          <a:blip r:embed="rId2"/>
          <a:srcRect t="51095" b="5408"/>
          <a:stretch/>
        </p:blipFill>
        <p:spPr>
          <a:xfrm>
            <a:off x="7272069" y="3557437"/>
            <a:ext cx="4304834" cy="1626577"/>
          </a:xfrm>
          <a:prstGeom prst="rect">
            <a:avLst/>
          </a:prstGeom>
        </p:spPr>
      </p:pic>
      <p:sp>
        <p:nvSpPr>
          <p:cNvPr id="14" name="CuadroTexto 13">
            <a:extLst>
              <a:ext uri="{FF2B5EF4-FFF2-40B4-BE49-F238E27FC236}">
                <a16:creationId xmlns:a16="http://schemas.microsoft.com/office/drawing/2014/main" id="{D0D6F6BE-40B1-4084-884E-1DD489D25991}"/>
              </a:ext>
            </a:extLst>
          </p:cNvPr>
          <p:cNvSpPr txBox="1"/>
          <p:nvPr/>
        </p:nvSpPr>
        <p:spPr>
          <a:xfrm>
            <a:off x="7973127" y="1187486"/>
            <a:ext cx="2367329" cy="369332"/>
          </a:xfrm>
          <a:prstGeom prst="rect">
            <a:avLst/>
          </a:prstGeom>
          <a:noFill/>
        </p:spPr>
        <p:txBody>
          <a:bodyPr wrap="square">
            <a:spAutoFit/>
          </a:bodyPr>
          <a:lstStyle/>
          <a:p>
            <a:r>
              <a:rPr lang="es-PE" dirty="0"/>
              <a:t>Brocas de pastillas</a:t>
            </a:r>
          </a:p>
        </p:txBody>
      </p:sp>
      <p:sp>
        <p:nvSpPr>
          <p:cNvPr id="15" name="CuadroTexto 14">
            <a:extLst>
              <a:ext uri="{FF2B5EF4-FFF2-40B4-BE49-F238E27FC236}">
                <a16:creationId xmlns:a16="http://schemas.microsoft.com/office/drawing/2014/main" id="{8B582372-0C3E-4D57-ABC8-482FF7BFDD51}"/>
              </a:ext>
            </a:extLst>
          </p:cNvPr>
          <p:cNvSpPr txBox="1"/>
          <p:nvPr/>
        </p:nvSpPr>
        <p:spPr>
          <a:xfrm>
            <a:off x="7981919" y="3178216"/>
            <a:ext cx="2367329" cy="369332"/>
          </a:xfrm>
          <a:prstGeom prst="rect">
            <a:avLst/>
          </a:prstGeom>
          <a:noFill/>
        </p:spPr>
        <p:txBody>
          <a:bodyPr wrap="square">
            <a:spAutoFit/>
          </a:bodyPr>
          <a:lstStyle/>
          <a:p>
            <a:r>
              <a:rPr lang="es-PE" dirty="0"/>
              <a:t>Brocas de botones</a:t>
            </a:r>
          </a:p>
        </p:txBody>
      </p:sp>
    </p:spTree>
    <p:extLst>
      <p:ext uri="{BB962C8B-B14F-4D97-AF65-F5344CB8AC3E}">
        <p14:creationId xmlns:p14="http://schemas.microsoft.com/office/powerpoint/2010/main" val="372826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SUPERVICIÓN DE PERFORACION </a:t>
            </a:r>
          </a:p>
          <a:p>
            <a:r>
              <a:rPr lang="es-ES" sz="3000" dirty="0">
                <a:solidFill>
                  <a:srgbClr val="00F3B5"/>
                </a:solidFill>
                <a:latin typeface="Prompt" panose="00000800000000000000" pitchFamily="2" charset="-34"/>
                <a:cs typeface="Prompt" panose="00000800000000000000" pitchFamily="2" charset="-34"/>
              </a:rPr>
              <a:t>Y VOLADURA SUPERFICIAL Y SUBTERRANEA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5D105-6AEC-4357-95FC-4AA2D1CBEB9A}"/>
              </a:ext>
            </a:extLst>
          </p:cNvPr>
          <p:cNvSpPr>
            <a:spLocks noGrp="1"/>
          </p:cNvSpPr>
          <p:nvPr>
            <p:ph type="title"/>
          </p:nvPr>
        </p:nvSpPr>
        <p:spPr>
          <a:xfrm>
            <a:off x="838200" y="215500"/>
            <a:ext cx="10515600" cy="1194379"/>
          </a:xfrm>
        </p:spPr>
        <p:txBody>
          <a:bodyPr>
            <a:normAutofit/>
          </a:bodyPr>
          <a:lstStyle/>
          <a:p>
            <a:r>
              <a:rPr lang="es-PE" sz="3600" b="1" dirty="0">
                <a:solidFill>
                  <a:srgbClr val="7030A0"/>
                </a:solidFill>
              </a:rPr>
              <a:t>2.3.3. EMPUJE</a:t>
            </a:r>
          </a:p>
        </p:txBody>
      </p:sp>
      <p:sp>
        <p:nvSpPr>
          <p:cNvPr id="4" name="Marcador de fecha 3">
            <a:extLst>
              <a:ext uri="{FF2B5EF4-FFF2-40B4-BE49-F238E27FC236}">
                <a16:creationId xmlns:a16="http://schemas.microsoft.com/office/drawing/2014/main" id="{5C938028-0C75-4BA3-B5E1-A74976CFEF0F}"/>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C66B4764-C447-44A9-8153-D2B56C1DE956}"/>
              </a:ext>
            </a:extLst>
          </p:cNvPr>
          <p:cNvSpPr>
            <a:spLocks noGrp="1"/>
          </p:cNvSpPr>
          <p:nvPr>
            <p:ph type="sldNum" sz="quarter" idx="12"/>
          </p:nvPr>
        </p:nvSpPr>
        <p:spPr/>
        <p:txBody>
          <a:bodyPr/>
          <a:lstStyle/>
          <a:p>
            <a:fld id="{510D3C48-01B5-44F0-B018-CA7289F8CA3D}" type="slidenum">
              <a:rPr lang="es-PE" smtClean="0"/>
              <a:t>20</a:t>
            </a:fld>
            <a:endParaRPr lang="es-PE"/>
          </a:p>
        </p:txBody>
      </p:sp>
      <p:sp>
        <p:nvSpPr>
          <p:cNvPr id="7" name="CuadroTexto 6">
            <a:extLst>
              <a:ext uri="{FF2B5EF4-FFF2-40B4-BE49-F238E27FC236}">
                <a16:creationId xmlns:a16="http://schemas.microsoft.com/office/drawing/2014/main" id="{D1F4F4AF-8A44-4975-9ABB-804A647CB5F6}"/>
              </a:ext>
            </a:extLst>
          </p:cNvPr>
          <p:cNvSpPr txBox="1"/>
          <p:nvPr/>
        </p:nvSpPr>
        <p:spPr>
          <a:xfrm>
            <a:off x="719051" y="1166842"/>
            <a:ext cx="6341624" cy="5078313"/>
          </a:xfrm>
          <a:prstGeom prst="rect">
            <a:avLst/>
          </a:prstGeom>
          <a:noFill/>
        </p:spPr>
        <p:txBody>
          <a:bodyPr wrap="square">
            <a:spAutoFit/>
          </a:bodyPr>
          <a:lstStyle/>
          <a:p>
            <a:pPr algn="just"/>
            <a:r>
              <a:rPr lang="es-PE" dirty="0"/>
              <a:t>La energía generada por el mecanismo de impactos del martillo debe transmitirse a la roca, por lo que es necesario que la broca se encuentre en contacto permanente con el fondo del taladro. Esto se consigue con la fuerza de empuje suministrada por un motor o cilindro de avance, que debe adecuarse al tipo de roca y broca de perforación. </a:t>
            </a:r>
          </a:p>
          <a:p>
            <a:pPr algn="just"/>
            <a:endParaRPr lang="es-PE" dirty="0"/>
          </a:p>
          <a:p>
            <a:pPr algn="just"/>
            <a:r>
              <a:rPr lang="es-PE" dirty="0"/>
              <a:t>Un empuje insuficiente tiene los siguientes efectos negativos: </a:t>
            </a:r>
          </a:p>
          <a:p>
            <a:pPr marL="285750" indent="-285750" algn="just">
              <a:buFont typeface="Wingdings" panose="05000000000000000000" pitchFamily="2" charset="2"/>
              <a:buChar char="q"/>
            </a:pPr>
            <a:r>
              <a:rPr lang="es-PE" dirty="0"/>
              <a:t>Reduce la velocidad de penetración, </a:t>
            </a:r>
          </a:p>
          <a:p>
            <a:pPr marL="285750" indent="-285750" algn="just">
              <a:buFont typeface="Wingdings" panose="05000000000000000000" pitchFamily="2" charset="2"/>
              <a:buChar char="q"/>
            </a:pPr>
            <a:r>
              <a:rPr lang="es-PE" dirty="0"/>
              <a:t>Produce un mayor desgaste de varillas y manguitos, </a:t>
            </a:r>
          </a:p>
          <a:p>
            <a:pPr marL="285750" indent="-285750" algn="just">
              <a:buFont typeface="Wingdings" panose="05000000000000000000" pitchFamily="2" charset="2"/>
              <a:buChar char="q"/>
            </a:pPr>
            <a:r>
              <a:rPr lang="es-PE" dirty="0"/>
              <a:t>Aumenta la pérdida de apriete del varillaje y el calentamiento del mismo. </a:t>
            </a:r>
          </a:p>
          <a:p>
            <a:pPr algn="just"/>
            <a:endParaRPr lang="es-PE" dirty="0"/>
          </a:p>
          <a:p>
            <a:pPr algn="just"/>
            <a:r>
              <a:rPr lang="es-PE" dirty="0"/>
              <a:t>Por el contrario, si el. empuje es excesivo ocurre:</a:t>
            </a:r>
          </a:p>
          <a:p>
            <a:pPr marL="285750" indent="-285750" algn="just">
              <a:buFont typeface="Wingdings" panose="05000000000000000000" pitchFamily="2" charset="2"/>
              <a:buChar char="q"/>
            </a:pPr>
            <a:r>
              <a:rPr lang="es-PE" dirty="0"/>
              <a:t>Disminuye también la velocidad de perforación, </a:t>
            </a:r>
          </a:p>
          <a:p>
            <a:pPr marL="285750" indent="-285750" algn="just">
              <a:buFont typeface="Wingdings" panose="05000000000000000000" pitchFamily="2" charset="2"/>
              <a:buChar char="q"/>
            </a:pPr>
            <a:r>
              <a:rPr lang="es-PE" dirty="0"/>
              <a:t>Dificulta el desenroscado del varillaje, </a:t>
            </a:r>
          </a:p>
          <a:p>
            <a:pPr marL="285750" indent="-285750" algn="just">
              <a:buFont typeface="Wingdings" panose="05000000000000000000" pitchFamily="2" charset="2"/>
              <a:buChar char="q"/>
            </a:pPr>
            <a:r>
              <a:rPr lang="es-PE" dirty="0"/>
              <a:t>Aumenta el desgaste de las bocas, el par de rotación y las vibraciones del equipo, así como la desviación de los taladros. </a:t>
            </a:r>
          </a:p>
        </p:txBody>
      </p:sp>
      <p:pic>
        <p:nvPicPr>
          <p:cNvPr id="9" name="Imagen 8">
            <a:extLst>
              <a:ext uri="{FF2B5EF4-FFF2-40B4-BE49-F238E27FC236}">
                <a16:creationId xmlns:a16="http://schemas.microsoft.com/office/drawing/2014/main" id="{382705DB-23C5-431A-993B-AFB18C8EA12C}"/>
              </a:ext>
            </a:extLst>
          </p:cNvPr>
          <p:cNvPicPr>
            <a:picLocks noChangeAspect="1"/>
          </p:cNvPicPr>
          <p:nvPr/>
        </p:nvPicPr>
        <p:blipFill>
          <a:blip r:embed="rId2"/>
          <a:srcRect l="4731"/>
          <a:stretch/>
        </p:blipFill>
        <p:spPr>
          <a:xfrm>
            <a:off x="7277493" y="2385564"/>
            <a:ext cx="4283379" cy="2573297"/>
          </a:xfrm>
          <a:prstGeom prst="rect">
            <a:avLst/>
          </a:prstGeom>
        </p:spPr>
      </p:pic>
      <p:sp>
        <p:nvSpPr>
          <p:cNvPr id="11" name="CuadroTexto 10">
            <a:extLst>
              <a:ext uri="{FF2B5EF4-FFF2-40B4-BE49-F238E27FC236}">
                <a16:creationId xmlns:a16="http://schemas.microsoft.com/office/drawing/2014/main" id="{BAFAB73F-D7B6-4717-853A-254DAA2CEC05}"/>
              </a:ext>
            </a:extLst>
          </p:cNvPr>
          <p:cNvSpPr txBox="1"/>
          <p:nvPr/>
        </p:nvSpPr>
        <p:spPr>
          <a:xfrm>
            <a:off x="7403122" y="5103666"/>
            <a:ext cx="4157750" cy="276999"/>
          </a:xfrm>
          <a:prstGeom prst="rect">
            <a:avLst/>
          </a:prstGeom>
          <a:noFill/>
        </p:spPr>
        <p:txBody>
          <a:bodyPr wrap="square">
            <a:spAutoFit/>
          </a:bodyPr>
          <a:lstStyle/>
          <a:p>
            <a:r>
              <a:rPr lang="es-PE" sz="1200" dirty="0">
                <a:solidFill>
                  <a:srgbClr val="FF0000"/>
                </a:solidFill>
              </a:rPr>
              <a:t>Influencia del empuje sobre la velocidad de penetración. </a:t>
            </a:r>
          </a:p>
        </p:txBody>
      </p:sp>
      <p:sp>
        <p:nvSpPr>
          <p:cNvPr id="13" name="CuadroTexto 12">
            <a:extLst>
              <a:ext uri="{FF2B5EF4-FFF2-40B4-BE49-F238E27FC236}">
                <a16:creationId xmlns:a16="http://schemas.microsoft.com/office/drawing/2014/main" id="{0CD10B94-187D-4028-9B18-65CB0E9D5443}"/>
              </a:ext>
            </a:extLst>
          </p:cNvPr>
          <p:cNvSpPr txBox="1"/>
          <p:nvPr/>
        </p:nvSpPr>
        <p:spPr>
          <a:xfrm>
            <a:off x="7060675" y="1166323"/>
            <a:ext cx="4412273" cy="923330"/>
          </a:xfrm>
          <a:prstGeom prst="rect">
            <a:avLst/>
          </a:prstGeom>
          <a:noFill/>
        </p:spPr>
        <p:txBody>
          <a:bodyPr wrap="square">
            <a:spAutoFit/>
          </a:bodyPr>
          <a:lstStyle/>
          <a:p>
            <a:pPr algn="just"/>
            <a:r>
              <a:rPr lang="es-PE" dirty="0"/>
              <a:t>Al igual que sucede con la rotación, esta variable no influye de forma decisiva sobre las velocidades de penetración. </a:t>
            </a:r>
          </a:p>
        </p:txBody>
      </p:sp>
    </p:spTree>
    <p:extLst>
      <p:ext uri="{BB962C8B-B14F-4D97-AF65-F5344CB8AC3E}">
        <p14:creationId xmlns:p14="http://schemas.microsoft.com/office/powerpoint/2010/main" val="3550673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290252-98DC-4111-B52B-F9873047837C}"/>
              </a:ext>
            </a:extLst>
          </p:cNvPr>
          <p:cNvSpPr>
            <a:spLocks noGrp="1"/>
          </p:cNvSpPr>
          <p:nvPr>
            <p:ph type="title"/>
          </p:nvPr>
        </p:nvSpPr>
        <p:spPr>
          <a:xfrm>
            <a:off x="838200" y="232126"/>
            <a:ext cx="10515600" cy="1055652"/>
          </a:xfrm>
        </p:spPr>
        <p:txBody>
          <a:bodyPr>
            <a:normAutofit/>
          </a:bodyPr>
          <a:lstStyle/>
          <a:p>
            <a:r>
              <a:rPr lang="es-PE" sz="3600" b="1" dirty="0">
                <a:solidFill>
                  <a:srgbClr val="7030A0"/>
                </a:solidFill>
              </a:rPr>
              <a:t>2.3.4. BARRIDO</a:t>
            </a:r>
          </a:p>
        </p:txBody>
      </p:sp>
      <p:sp>
        <p:nvSpPr>
          <p:cNvPr id="4" name="Marcador de fecha 3">
            <a:extLst>
              <a:ext uri="{FF2B5EF4-FFF2-40B4-BE49-F238E27FC236}">
                <a16:creationId xmlns:a16="http://schemas.microsoft.com/office/drawing/2014/main" id="{516C0ACD-02E8-41D8-B695-A9DD6A8C6FBE}"/>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4997D31D-8201-4D9A-838D-F81E628CA09D}"/>
              </a:ext>
            </a:extLst>
          </p:cNvPr>
          <p:cNvSpPr>
            <a:spLocks noGrp="1"/>
          </p:cNvSpPr>
          <p:nvPr>
            <p:ph type="sldNum" sz="quarter" idx="12"/>
          </p:nvPr>
        </p:nvSpPr>
        <p:spPr/>
        <p:txBody>
          <a:bodyPr/>
          <a:lstStyle/>
          <a:p>
            <a:fld id="{510D3C48-01B5-44F0-B018-CA7289F8CA3D}" type="slidenum">
              <a:rPr lang="es-PE" smtClean="0"/>
              <a:t>21</a:t>
            </a:fld>
            <a:endParaRPr lang="es-PE"/>
          </a:p>
        </p:txBody>
      </p:sp>
      <p:sp>
        <p:nvSpPr>
          <p:cNvPr id="7" name="CuadroTexto 6">
            <a:extLst>
              <a:ext uri="{FF2B5EF4-FFF2-40B4-BE49-F238E27FC236}">
                <a16:creationId xmlns:a16="http://schemas.microsoft.com/office/drawing/2014/main" id="{FB453328-28B7-4BAD-A76D-87242E543BAE}"/>
              </a:ext>
            </a:extLst>
          </p:cNvPr>
          <p:cNvSpPr txBox="1"/>
          <p:nvPr/>
        </p:nvSpPr>
        <p:spPr>
          <a:xfrm>
            <a:off x="707010" y="1287777"/>
            <a:ext cx="6105270" cy="3693319"/>
          </a:xfrm>
          <a:prstGeom prst="rect">
            <a:avLst/>
          </a:prstGeom>
          <a:noFill/>
        </p:spPr>
        <p:txBody>
          <a:bodyPr wrap="square">
            <a:spAutoFit/>
          </a:bodyPr>
          <a:lstStyle/>
          <a:p>
            <a:pPr algn="just"/>
            <a:r>
              <a:rPr lang="es-PE" dirty="0"/>
              <a:t>Para que la perforación resulte eficaz, es necesario que el fondo de los taladros se mantenga constantemente limpio evacuando el detritus justo después de su formación. Si esto no se realiza, se consumirá una gran cantidad de energía en la trituración de esas partículas traduciéndose en desgastes y pérdidas de rendimientos, además del riesgo de atascos. </a:t>
            </a:r>
          </a:p>
          <a:p>
            <a:pPr algn="just"/>
            <a:endParaRPr lang="es-PE" dirty="0"/>
          </a:p>
          <a:p>
            <a:pPr algn="just"/>
            <a:r>
              <a:rPr lang="es-PE" dirty="0"/>
              <a:t>El barrido de los taladros se realiza con un fluido aire, agua o espuma, que se inyecta a presión hacia el fondo a través de un orificio central del varillaje y de unas aberturas practicadas en las brocas de perforación. Las partículas se evacúan por el hueco anular comprendido entre el varillaje y la pared de los taladros. Fig. a la izquierda. </a:t>
            </a:r>
          </a:p>
        </p:txBody>
      </p:sp>
      <p:pic>
        <p:nvPicPr>
          <p:cNvPr id="9" name="Imagen 8">
            <a:extLst>
              <a:ext uri="{FF2B5EF4-FFF2-40B4-BE49-F238E27FC236}">
                <a16:creationId xmlns:a16="http://schemas.microsoft.com/office/drawing/2014/main" id="{7A488EB8-B596-44A2-B363-B22068F1724A}"/>
              </a:ext>
            </a:extLst>
          </p:cNvPr>
          <p:cNvPicPr>
            <a:picLocks noChangeAspect="1"/>
          </p:cNvPicPr>
          <p:nvPr/>
        </p:nvPicPr>
        <p:blipFill>
          <a:blip r:embed="rId2"/>
          <a:stretch>
            <a:fillRect/>
          </a:stretch>
        </p:blipFill>
        <p:spPr>
          <a:xfrm>
            <a:off x="7849380" y="1226233"/>
            <a:ext cx="2467319" cy="4124901"/>
          </a:xfrm>
          <a:prstGeom prst="rect">
            <a:avLst/>
          </a:prstGeom>
        </p:spPr>
      </p:pic>
      <p:sp>
        <p:nvSpPr>
          <p:cNvPr id="11" name="CuadroTexto 10">
            <a:extLst>
              <a:ext uri="{FF2B5EF4-FFF2-40B4-BE49-F238E27FC236}">
                <a16:creationId xmlns:a16="http://schemas.microsoft.com/office/drawing/2014/main" id="{41457E40-A3FF-4015-B1B2-612D961FA939}"/>
              </a:ext>
            </a:extLst>
          </p:cNvPr>
          <p:cNvSpPr txBox="1"/>
          <p:nvPr/>
        </p:nvSpPr>
        <p:spPr>
          <a:xfrm>
            <a:off x="7526215" y="5299744"/>
            <a:ext cx="3974123" cy="307777"/>
          </a:xfrm>
          <a:prstGeom prst="rect">
            <a:avLst/>
          </a:prstGeom>
          <a:noFill/>
        </p:spPr>
        <p:txBody>
          <a:bodyPr wrap="square">
            <a:spAutoFit/>
          </a:bodyPr>
          <a:lstStyle/>
          <a:p>
            <a:r>
              <a:rPr lang="es-PE" sz="1400" dirty="0">
                <a:solidFill>
                  <a:srgbClr val="FF0000"/>
                </a:solidFill>
              </a:rPr>
              <a:t>Principio de barrido de un barreno. </a:t>
            </a:r>
          </a:p>
        </p:txBody>
      </p:sp>
    </p:spTree>
    <p:extLst>
      <p:ext uri="{BB962C8B-B14F-4D97-AF65-F5344CB8AC3E}">
        <p14:creationId xmlns:p14="http://schemas.microsoft.com/office/powerpoint/2010/main" val="1398749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676D211-CC5C-4C8F-9E3D-2BD426F54D18}"/>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02DA0AD6-3D69-433B-8861-5C81C833EA79}"/>
              </a:ext>
            </a:extLst>
          </p:cNvPr>
          <p:cNvSpPr>
            <a:spLocks noGrp="1"/>
          </p:cNvSpPr>
          <p:nvPr>
            <p:ph type="sldNum" sz="quarter" idx="12"/>
          </p:nvPr>
        </p:nvSpPr>
        <p:spPr/>
        <p:txBody>
          <a:bodyPr/>
          <a:lstStyle/>
          <a:p>
            <a:fld id="{510D3C48-01B5-44F0-B018-CA7289F8CA3D}" type="slidenum">
              <a:rPr lang="es-PE" smtClean="0"/>
              <a:t>22</a:t>
            </a:fld>
            <a:endParaRPr lang="es-PE"/>
          </a:p>
        </p:txBody>
      </p:sp>
      <p:sp>
        <p:nvSpPr>
          <p:cNvPr id="7" name="CuadroTexto 6">
            <a:extLst>
              <a:ext uri="{FF2B5EF4-FFF2-40B4-BE49-F238E27FC236}">
                <a16:creationId xmlns:a16="http://schemas.microsoft.com/office/drawing/2014/main" id="{FA1AE9EE-AFF7-4CEA-B3FC-D314B905EF90}"/>
              </a:ext>
            </a:extLst>
          </p:cNvPr>
          <p:cNvSpPr txBox="1"/>
          <p:nvPr/>
        </p:nvSpPr>
        <p:spPr>
          <a:xfrm>
            <a:off x="400131" y="561314"/>
            <a:ext cx="5525884" cy="5078313"/>
          </a:xfrm>
          <a:prstGeom prst="rect">
            <a:avLst/>
          </a:prstGeom>
          <a:noFill/>
        </p:spPr>
        <p:txBody>
          <a:bodyPr wrap="square">
            <a:spAutoFit/>
          </a:bodyPr>
          <a:lstStyle/>
          <a:p>
            <a:pPr marL="285750" indent="-285750" algn="just">
              <a:buFont typeface="Wingdings" panose="05000000000000000000" pitchFamily="2" charset="2"/>
              <a:buChar char="q"/>
            </a:pPr>
            <a:r>
              <a:rPr lang="es-PE" dirty="0"/>
              <a:t>El barrido con aire se utiliza en trabajos a cielo abierto, donde el polvo producido puede eliminarse por medio de captadores. </a:t>
            </a:r>
          </a:p>
          <a:p>
            <a:pPr marL="285750" indent="-285750" algn="just">
              <a:buFont typeface="Wingdings" panose="05000000000000000000" pitchFamily="2" charset="2"/>
              <a:buChar char="q"/>
            </a:pPr>
            <a:r>
              <a:rPr lang="es-PE" dirty="0"/>
              <a:t>El barrido con agua es el sistema más utilizado en perforación subterránea que sirve además para suprimir el polvo, aunque supone generalmente una pérdida de rendimiento del orden del 10% al 20%. </a:t>
            </a:r>
          </a:p>
          <a:p>
            <a:pPr marL="285750" indent="-285750" algn="just">
              <a:buFont typeface="Wingdings" panose="05000000000000000000" pitchFamily="2" charset="2"/>
              <a:buChar char="q"/>
            </a:pPr>
            <a:r>
              <a:rPr lang="es-PE" dirty="0"/>
              <a:t>La espuma como agente de barrido se emplea como complemento al aire, pues ayuda a la elevación de partículas gruesas hasta la superficie y ejerce un efecto de sellado sobre las paredes de los taladros cuando se atraviesan materiales sueltos. </a:t>
            </a:r>
          </a:p>
          <a:p>
            <a:pPr algn="just"/>
            <a:endParaRPr lang="es-PE" dirty="0"/>
          </a:p>
          <a:p>
            <a:pPr algn="just"/>
            <a:r>
              <a:rPr lang="es-PE" dirty="0"/>
              <a:t>Las velocidades ascensionales para una limpieza  eficiente con aire oscilan entre los 15 y los 30 m/s. </a:t>
            </a:r>
          </a:p>
          <a:p>
            <a:pPr algn="just"/>
            <a:endParaRPr lang="es-PE" dirty="0"/>
          </a:p>
          <a:p>
            <a:pPr algn="just"/>
            <a:r>
              <a:rPr lang="es-PE" dirty="0"/>
              <a:t>Las velocidades mínimas pueden estimarse en cada caso a partir de la expresión: </a:t>
            </a:r>
          </a:p>
        </p:txBody>
      </p:sp>
      <p:pic>
        <p:nvPicPr>
          <p:cNvPr id="13" name="Imagen 12">
            <a:extLst>
              <a:ext uri="{FF2B5EF4-FFF2-40B4-BE49-F238E27FC236}">
                <a16:creationId xmlns:a16="http://schemas.microsoft.com/office/drawing/2014/main" id="{390EAB88-0A16-4FFF-9E14-51B86C7AFBE8}"/>
              </a:ext>
            </a:extLst>
          </p:cNvPr>
          <p:cNvPicPr>
            <a:picLocks noChangeAspect="1"/>
          </p:cNvPicPr>
          <p:nvPr/>
        </p:nvPicPr>
        <p:blipFill>
          <a:blip r:embed="rId2"/>
          <a:stretch>
            <a:fillRect/>
          </a:stretch>
        </p:blipFill>
        <p:spPr>
          <a:xfrm>
            <a:off x="6096000" y="1120321"/>
            <a:ext cx="5257800" cy="2425634"/>
          </a:xfrm>
          <a:prstGeom prst="rect">
            <a:avLst/>
          </a:prstGeom>
        </p:spPr>
      </p:pic>
      <p:sp>
        <p:nvSpPr>
          <p:cNvPr id="15" name="CuadroTexto 14">
            <a:extLst>
              <a:ext uri="{FF2B5EF4-FFF2-40B4-BE49-F238E27FC236}">
                <a16:creationId xmlns:a16="http://schemas.microsoft.com/office/drawing/2014/main" id="{2FCBA450-40AB-4E05-99E4-8F919C4B5EE2}"/>
              </a:ext>
            </a:extLst>
          </p:cNvPr>
          <p:cNvSpPr txBox="1"/>
          <p:nvPr/>
        </p:nvSpPr>
        <p:spPr>
          <a:xfrm>
            <a:off x="6265986" y="3710115"/>
            <a:ext cx="5355897" cy="369332"/>
          </a:xfrm>
          <a:prstGeom prst="rect">
            <a:avLst/>
          </a:prstGeom>
          <a:noFill/>
        </p:spPr>
        <p:txBody>
          <a:bodyPr wrap="square">
            <a:spAutoFit/>
          </a:bodyPr>
          <a:lstStyle/>
          <a:p>
            <a:r>
              <a:rPr lang="es-PE" dirty="0"/>
              <a:t>Así, el caudal que debe suministrar el compresor será: </a:t>
            </a:r>
          </a:p>
        </p:txBody>
      </p:sp>
      <p:pic>
        <p:nvPicPr>
          <p:cNvPr id="17" name="Imagen 16">
            <a:extLst>
              <a:ext uri="{FF2B5EF4-FFF2-40B4-BE49-F238E27FC236}">
                <a16:creationId xmlns:a16="http://schemas.microsoft.com/office/drawing/2014/main" id="{983054C5-643E-4779-812C-EEAD7D1C0D96}"/>
              </a:ext>
            </a:extLst>
          </p:cNvPr>
          <p:cNvPicPr>
            <a:picLocks noChangeAspect="1"/>
          </p:cNvPicPr>
          <p:nvPr/>
        </p:nvPicPr>
        <p:blipFill>
          <a:blip r:embed="rId3"/>
          <a:stretch>
            <a:fillRect/>
          </a:stretch>
        </p:blipFill>
        <p:spPr>
          <a:xfrm>
            <a:off x="6182475" y="4246500"/>
            <a:ext cx="4664878" cy="2119187"/>
          </a:xfrm>
          <a:prstGeom prst="rect">
            <a:avLst/>
          </a:prstGeom>
        </p:spPr>
      </p:pic>
    </p:spTree>
    <p:extLst>
      <p:ext uri="{BB962C8B-B14F-4D97-AF65-F5344CB8AC3E}">
        <p14:creationId xmlns:p14="http://schemas.microsoft.com/office/powerpoint/2010/main" val="3083939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4BDF9-1017-4658-B1FE-F7FD8707E156}"/>
              </a:ext>
            </a:extLst>
          </p:cNvPr>
          <p:cNvSpPr>
            <a:spLocks noGrp="1"/>
          </p:cNvSpPr>
          <p:nvPr>
            <p:ph type="title"/>
          </p:nvPr>
        </p:nvSpPr>
        <p:spPr>
          <a:xfrm>
            <a:off x="691662" y="559836"/>
            <a:ext cx="10662138" cy="1325563"/>
          </a:xfrm>
        </p:spPr>
        <p:txBody>
          <a:bodyPr>
            <a:normAutofit/>
          </a:bodyPr>
          <a:lstStyle/>
          <a:p>
            <a:r>
              <a:rPr lang="es-PE" sz="4000" b="1" dirty="0"/>
              <a:t>2.4. PERFORACIÓN CON MARTILLO EN CABEZA</a:t>
            </a:r>
          </a:p>
        </p:txBody>
      </p:sp>
      <p:sp>
        <p:nvSpPr>
          <p:cNvPr id="4" name="Marcador de fecha 3">
            <a:extLst>
              <a:ext uri="{FF2B5EF4-FFF2-40B4-BE49-F238E27FC236}">
                <a16:creationId xmlns:a16="http://schemas.microsoft.com/office/drawing/2014/main" id="{BEB3B194-C7A4-4747-8939-828D2653976C}"/>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096BC6A0-8039-4AB3-B6A3-3750E8BF8F2E}"/>
              </a:ext>
            </a:extLst>
          </p:cNvPr>
          <p:cNvSpPr>
            <a:spLocks noGrp="1"/>
          </p:cNvSpPr>
          <p:nvPr>
            <p:ph type="sldNum" sz="quarter" idx="12"/>
          </p:nvPr>
        </p:nvSpPr>
        <p:spPr/>
        <p:txBody>
          <a:bodyPr/>
          <a:lstStyle/>
          <a:p>
            <a:fld id="{510D3C48-01B5-44F0-B018-CA7289F8CA3D}" type="slidenum">
              <a:rPr lang="es-PE" smtClean="0"/>
              <a:t>23</a:t>
            </a:fld>
            <a:endParaRPr lang="es-PE"/>
          </a:p>
        </p:txBody>
      </p:sp>
      <p:sp>
        <p:nvSpPr>
          <p:cNvPr id="7" name="CuadroTexto 6">
            <a:extLst>
              <a:ext uri="{FF2B5EF4-FFF2-40B4-BE49-F238E27FC236}">
                <a16:creationId xmlns:a16="http://schemas.microsoft.com/office/drawing/2014/main" id="{CF3FC04E-94D3-49D6-B407-78B9CAE68C28}"/>
              </a:ext>
            </a:extLst>
          </p:cNvPr>
          <p:cNvSpPr txBox="1"/>
          <p:nvPr/>
        </p:nvSpPr>
        <p:spPr>
          <a:xfrm>
            <a:off x="691662" y="1470540"/>
            <a:ext cx="10808676" cy="1200329"/>
          </a:xfrm>
          <a:prstGeom prst="rect">
            <a:avLst/>
          </a:prstGeom>
          <a:noFill/>
        </p:spPr>
        <p:txBody>
          <a:bodyPr wrap="square">
            <a:spAutoFit/>
          </a:bodyPr>
          <a:lstStyle/>
          <a:p>
            <a:pPr algn="just"/>
            <a:r>
              <a:rPr lang="es-PE" dirty="0"/>
              <a:t>Este sistema de perforación se puede calificar como el más clásico o convencional, y aunque su empleo por accionamiento neumático se vio limitado por los martillos en fondo y equipos rotativos, la aparición de los martillos hidráulicos en la década de los 60 ha hecho resurgir de nuevo este método complementándolo y ampliándolo en su campo de aplicación. </a:t>
            </a:r>
          </a:p>
        </p:txBody>
      </p:sp>
      <p:sp>
        <p:nvSpPr>
          <p:cNvPr id="9" name="CuadroTexto 8">
            <a:extLst>
              <a:ext uri="{FF2B5EF4-FFF2-40B4-BE49-F238E27FC236}">
                <a16:creationId xmlns:a16="http://schemas.microsoft.com/office/drawing/2014/main" id="{B5A7EDEA-08CC-4366-BA8E-9B59167C51FE}"/>
              </a:ext>
            </a:extLst>
          </p:cNvPr>
          <p:cNvSpPr txBox="1"/>
          <p:nvPr/>
        </p:nvSpPr>
        <p:spPr>
          <a:xfrm>
            <a:off x="691662" y="2718002"/>
            <a:ext cx="10808676" cy="800219"/>
          </a:xfrm>
          <a:prstGeom prst="rect">
            <a:avLst/>
          </a:prstGeom>
          <a:noFill/>
        </p:spPr>
        <p:txBody>
          <a:bodyPr wrap="square">
            <a:spAutoFit/>
          </a:bodyPr>
          <a:lstStyle/>
          <a:p>
            <a:pPr algn="just"/>
            <a:r>
              <a:rPr lang="es-PE" sz="2800" b="1" dirty="0">
                <a:solidFill>
                  <a:srgbClr val="7030A0"/>
                </a:solidFill>
              </a:rPr>
              <a:t>2.4.1. Perforadoras Neumáticas </a:t>
            </a:r>
          </a:p>
          <a:p>
            <a:pPr algn="just"/>
            <a:r>
              <a:rPr lang="es-PE" dirty="0"/>
              <a:t>Un martillo accionado por aire comprimido consta básicamente de: </a:t>
            </a:r>
          </a:p>
        </p:txBody>
      </p:sp>
      <p:sp>
        <p:nvSpPr>
          <p:cNvPr id="11" name="CuadroTexto 10">
            <a:extLst>
              <a:ext uri="{FF2B5EF4-FFF2-40B4-BE49-F238E27FC236}">
                <a16:creationId xmlns:a16="http://schemas.microsoft.com/office/drawing/2014/main" id="{40CAECCA-EC5D-4617-B2ED-82C18E7A8E41}"/>
              </a:ext>
            </a:extLst>
          </p:cNvPr>
          <p:cNvSpPr txBox="1"/>
          <p:nvPr/>
        </p:nvSpPr>
        <p:spPr>
          <a:xfrm>
            <a:off x="838200" y="3733597"/>
            <a:ext cx="6239608" cy="2800767"/>
          </a:xfrm>
          <a:prstGeom prst="rect">
            <a:avLst/>
          </a:prstGeom>
          <a:noFill/>
        </p:spPr>
        <p:txBody>
          <a:bodyPr wrap="square">
            <a:spAutoFit/>
          </a:bodyPr>
          <a:lstStyle/>
          <a:p>
            <a:pPr marL="285750" indent="-285750" algn="just">
              <a:buFont typeface="Wingdings" panose="05000000000000000000" pitchFamily="2" charset="2"/>
              <a:buChar char="q"/>
            </a:pPr>
            <a:r>
              <a:rPr lang="es-PE" sz="1600" dirty="0"/>
              <a:t>Un cilindro cerrado con una tapa delantera que dispone de una abertura axial donde va colocado el elemento porta barrenos, así como un dispositivo retenedor de las varillas de perforación. </a:t>
            </a:r>
          </a:p>
          <a:p>
            <a:pPr marL="285750" indent="-285750" algn="just">
              <a:buFont typeface="Wingdings" panose="05000000000000000000" pitchFamily="2" charset="2"/>
              <a:buChar char="q"/>
            </a:pPr>
            <a:r>
              <a:rPr lang="es-PE" sz="1600" dirty="0"/>
              <a:t>El pistón que con su movimiento alternativo golpea el vástago o culata a través de la cual se transmite la onda de choque a la varilla. </a:t>
            </a:r>
          </a:p>
          <a:p>
            <a:pPr marL="285750" indent="-285750" algn="just">
              <a:buFont typeface="Wingdings" panose="05000000000000000000" pitchFamily="2" charset="2"/>
              <a:buChar char="q"/>
            </a:pPr>
            <a:r>
              <a:rPr lang="es-PE" sz="1600" dirty="0"/>
              <a:t>La válvula que regula el paso de aire comprimido en volumen fijado y de forma alternativa a la parte anterior y posterior del pistón. </a:t>
            </a:r>
          </a:p>
          <a:p>
            <a:pPr marL="285750" indent="-285750" algn="just">
              <a:buFont typeface="Wingdings" panose="05000000000000000000" pitchFamily="2" charset="2"/>
              <a:buChar char="q"/>
            </a:pPr>
            <a:r>
              <a:rPr lang="es-PE" sz="1600" dirty="0"/>
              <a:t>Un mecanismo de rotación, bien de barra estriada o de rotación independiente. </a:t>
            </a:r>
          </a:p>
          <a:p>
            <a:pPr marL="285750" indent="-285750" algn="just">
              <a:buFont typeface="Wingdings" panose="05000000000000000000" pitchFamily="2" charset="2"/>
              <a:buChar char="q"/>
            </a:pPr>
            <a:r>
              <a:rPr lang="es-PE" sz="1600" dirty="0"/>
              <a:t>El sistema de barrido que consiste en un tubo que permite el paso del aire hasta el interior del varillaje.</a:t>
            </a:r>
          </a:p>
        </p:txBody>
      </p:sp>
      <p:pic>
        <p:nvPicPr>
          <p:cNvPr id="1026" name="Picture 2" descr="Resultado de imagen de perforadora neumática con martillo en cabeza">
            <a:extLst>
              <a:ext uri="{FF2B5EF4-FFF2-40B4-BE49-F238E27FC236}">
                <a16:creationId xmlns:a16="http://schemas.microsoft.com/office/drawing/2014/main" id="{4F4307AB-3E4B-4738-9442-52D6550BE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754" y="3179952"/>
            <a:ext cx="4208584" cy="315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3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960D709-FDE9-46D1-8F46-BA241AA5D759}"/>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45F80332-C190-44A3-849B-037F76CB4C4F}"/>
              </a:ext>
            </a:extLst>
          </p:cNvPr>
          <p:cNvSpPr>
            <a:spLocks noGrp="1"/>
          </p:cNvSpPr>
          <p:nvPr>
            <p:ph type="sldNum" sz="quarter" idx="12"/>
          </p:nvPr>
        </p:nvSpPr>
        <p:spPr/>
        <p:txBody>
          <a:bodyPr/>
          <a:lstStyle/>
          <a:p>
            <a:fld id="{510D3C48-01B5-44F0-B018-CA7289F8CA3D}" type="slidenum">
              <a:rPr lang="es-PE" smtClean="0"/>
              <a:t>24</a:t>
            </a:fld>
            <a:endParaRPr lang="es-PE"/>
          </a:p>
        </p:txBody>
      </p:sp>
      <p:sp>
        <p:nvSpPr>
          <p:cNvPr id="7" name="CuadroTexto 6">
            <a:extLst>
              <a:ext uri="{FF2B5EF4-FFF2-40B4-BE49-F238E27FC236}">
                <a16:creationId xmlns:a16="http://schemas.microsoft.com/office/drawing/2014/main" id="{DE3D7FB8-0F6A-48D5-869A-0AFA9692F6A8}"/>
              </a:ext>
            </a:extLst>
          </p:cNvPr>
          <p:cNvSpPr txBox="1"/>
          <p:nvPr/>
        </p:nvSpPr>
        <p:spPr>
          <a:xfrm>
            <a:off x="838199" y="538542"/>
            <a:ext cx="10167851" cy="523220"/>
          </a:xfrm>
          <a:prstGeom prst="rect">
            <a:avLst/>
          </a:prstGeom>
          <a:noFill/>
        </p:spPr>
        <p:txBody>
          <a:bodyPr wrap="square">
            <a:spAutoFit/>
          </a:bodyPr>
          <a:lstStyle/>
          <a:p>
            <a:pPr algn="ctr"/>
            <a:r>
              <a:rPr lang="es-PE" sz="2800" b="1" dirty="0">
                <a:solidFill>
                  <a:srgbClr val="7030A0"/>
                </a:solidFill>
              </a:rPr>
              <a:t>Características medias de Martillos  Neumáticos </a:t>
            </a:r>
          </a:p>
        </p:txBody>
      </p:sp>
      <p:pic>
        <p:nvPicPr>
          <p:cNvPr id="9" name="Imagen 8">
            <a:extLst>
              <a:ext uri="{FF2B5EF4-FFF2-40B4-BE49-F238E27FC236}">
                <a16:creationId xmlns:a16="http://schemas.microsoft.com/office/drawing/2014/main" id="{1EF77323-54E4-4377-A74D-001E74B392A5}"/>
              </a:ext>
            </a:extLst>
          </p:cNvPr>
          <p:cNvPicPr>
            <a:picLocks noChangeAspect="1"/>
          </p:cNvPicPr>
          <p:nvPr/>
        </p:nvPicPr>
        <p:blipFill>
          <a:blip r:embed="rId2"/>
          <a:stretch>
            <a:fillRect/>
          </a:stretch>
        </p:blipFill>
        <p:spPr>
          <a:xfrm>
            <a:off x="703384" y="1061762"/>
            <a:ext cx="5132308" cy="1769715"/>
          </a:xfrm>
          <a:prstGeom prst="rect">
            <a:avLst/>
          </a:prstGeom>
        </p:spPr>
      </p:pic>
      <p:sp>
        <p:nvSpPr>
          <p:cNvPr id="11" name="CuadroTexto 10">
            <a:extLst>
              <a:ext uri="{FF2B5EF4-FFF2-40B4-BE49-F238E27FC236}">
                <a16:creationId xmlns:a16="http://schemas.microsoft.com/office/drawing/2014/main" id="{9F8A5AF3-AA74-44CD-B9AF-8C9B72D9CFAB}"/>
              </a:ext>
            </a:extLst>
          </p:cNvPr>
          <p:cNvSpPr txBox="1"/>
          <p:nvPr/>
        </p:nvSpPr>
        <p:spPr>
          <a:xfrm>
            <a:off x="703384" y="2927837"/>
            <a:ext cx="5248529" cy="2862322"/>
          </a:xfrm>
          <a:prstGeom prst="rect">
            <a:avLst/>
          </a:prstGeom>
          <a:noFill/>
        </p:spPr>
        <p:txBody>
          <a:bodyPr wrap="square">
            <a:spAutoFit/>
          </a:bodyPr>
          <a:lstStyle/>
          <a:p>
            <a:pPr algn="just"/>
            <a:r>
              <a:rPr lang="es-PE" dirty="0"/>
              <a:t>Las longitudes de perforación alcanzadas con este sistema no suelen superar los 30 m, debido a las importantes pérdidas de energía en la transmisión de la onda de choque y a las desviaciones de los taladros. </a:t>
            </a:r>
          </a:p>
          <a:p>
            <a:pPr algn="just"/>
            <a:endParaRPr lang="es-PE" dirty="0"/>
          </a:p>
          <a:p>
            <a:pPr algn="just"/>
            <a:r>
              <a:rPr lang="es-PE" dirty="0"/>
              <a:t>Como se ha indicado, la rotación del varillaje puede conseguirse por dos procedimientos diferentes: </a:t>
            </a:r>
          </a:p>
          <a:p>
            <a:pPr algn="just"/>
            <a:endParaRPr lang="es-PE" dirty="0"/>
          </a:p>
          <a:p>
            <a:pPr marL="342900" indent="-342900" algn="just">
              <a:buAutoNum type="alphaLcParenR"/>
            </a:pPr>
            <a:r>
              <a:rPr lang="es-PE" dirty="0"/>
              <a:t>Con barra estriada o rueda de trinquetes, y </a:t>
            </a:r>
          </a:p>
          <a:p>
            <a:pPr marL="342900" indent="-342900" algn="just">
              <a:buAutoNum type="alphaLcParenR"/>
            </a:pPr>
            <a:r>
              <a:rPr lang="es-PE" dirty="0"/>
              <a:t>Con motor independiente. </a:t>
            </a:r>
          </a:p>
        </p:txBody>
      </p:sp>
      <p:sp>
        <p:nvSpPr>
          <p:cNvPr id="13" name="CuadroTexto 12">
            <a:extLst>
              <a:ext uri="{FF2B5EF4-FFF2-40B4-BE49-F238E27FC236}">
                <a16:creationId xmlns:a16="http://schemas.microsoft.com/office/drawing/2014/main" id="{EE8339EF-19AF-479A-92B0-68D8034EC10C}"/>
              </a:ext>
            </a:extLst>
          </p:cNvPr>
          <p:cNvSpPr txBox="1"/>
          <p:nvPr/>
        </p:nvSpPr>
        <p:spPr>
          <a:xfrm>
            <a:off x="6240088" y="1071077"/>
            <a:ext cx="5269043" cy="1200329"/>
          </a:xfrm>
          <a:prstGeom prst="rect">
            <a:avLst/>
          </a:prstGeom>
          <a:noFill/>
        </p:spPr>
        <p:txBody>
          <a:bodyPr wrap="square">
            <a:spAutoFit/>
          </a:bodyPr>
          <a:lstStyle/>
          <a:p>
            <a:pPr algn="just"/>
            <a:r>
              <a:rPr lang="es-PE" dirty="0"/>
              <a:t>El primer grupo está muy generalizado en las perforadoras ligeras, mientras que el segundo se aplica a barrenos de gran diámetro donde es necesario un par mayor. </a:t>
            </a:r>
          </a:p>
        </p:txBody>
      </p:sp>
      <p:pic>
        <p:nvPicPr>
          <p:cNvPr id="15" name="Imagen 14">
            <a:extLst>
              <a:ext uri="{FF2B5EF4-FFF2-40B4-BE49-F238E27FC236}">
                <a16:creationId xmlns:a16="http://schemas.microsoft.com/office/drawing/2014/main" id="{5FCAB0CE-1BA9-44D3-90CB-46B75046578E}"/>
              </a:ext>
            </a:extLst>
          </p:cNvPr>
          <p:cNvPicPr>
            <a:picLocks noChangeAspect="1"/>
          </p:cNvPicPr>
          <p:nvPr/>
        </p:nvPicPr>
        <p:blipFill>
          <a:blip r:embed="rId3"/>
          <a:stretch>
            <a:fillRect/>
          </a:stretch>
        </p:blipFill>
        <p:spPr>
          <a:xfrm>
            <a:off x="6783294" y="2280721"/>
            <a:ext cx="3391373" cy="3810532"/>
          </a:xfrm>
          <a:prstGeom prst="rect">
            <a:avLst/>
          </a:prstGeom>
        </p:spPr>
      </p:pic>
      <p:sp>
        <p:nvSpPr>
          <p:cNvPr id="17" name="CuadroTexto 16">
            <a:extLst>
              <a:ext uri="{FF2B5EF4-FFF2-40B4-BE49-F238E27FC236}">
                <a16:creationId xmlns:a16="http://schemas.microsoft.com/office/drawing/2014/main" id="{AAC78442-ACCA-4B67-84DB-2875DAC240DE}"/>
              </a:ext>
            </a:extLst>
          </p:cNvPr>
          <p:cNvSpPr txBox="1"/>
          <p:nvPr/>
        </p:nvSpPr>
        <p:spPr>
          <a:xfrm>
            <a:off x="7025054" y="5987018"/>
            <a:ext cx="4097215" cy="276999"/>
          </a:xfrm>
          <a:prstGeom prst="rect">
            <a:avLst/>
          </a:prstGeom>
          <a:noFill/>
        </p:spPr>
        <p:txBody>
          <a:bodyPr wrap="square">
            <a:spAutoFit/>
          </a:bodyPr>
          <a:lstStyle/>
          <a:p>
            <a:r>
              <a:rPr lang="es-PE" sz="1200" dirty="0">
                <a:solidFill>
                  <a:srgbClr val="FF0000"/>
                </a:solidFill>
              </a:rPr>
              <a:t>Perforadora con rotación por mecanismo de barra estriada. </a:t>
            </a:r>
          </a:p>
        </p:txBody>
      </p:sp>
    </p:spTree>
    <p:extLst>
      <p:ext uri="{BB962C8B-B14F-4D97-AF65-F5344CB8AC3E}">
        <p14:creationId xmlns:p14="http://schemas.microsoft.com/office/powerpoint/2010/main" val="318036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7B1059F-8DA4-4201-AA4B-E69B0B3E5613}"/>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4C7CF31B-0465-44A9-BF92-55E40F5DEC66}"/>
              </a:ext>
            </a:extLst>
          </p:cNvPr>
          <p:cNvSpPr>
            <a:spLocks noGrp="1"/>
          </p:cNvSpPr>
          <p:nvPr>
            <p:ph type="sldNum" sz="quarter" idx="12"/>
          </p:nvPr>
        </p:nvSpPr>
        <p:spPr/>
        <p:txBody>
          <a:bodyPr/>
          <a:lstStyle/>
          <a:p>
            <a:fld id="{510D3C48-01B5-44F0-B018-CA7289F8CA3D}" type="slidenum">
              <a:rPr lang="es-PE" smtClean="0"/>
              <a:t>25</a:t>
            </a:fld>
            <a:endParaRPr lang="es-PE"/>
          </a:p>
        </p:txBody>
      </p:sp>
      <p:sp>
        <p:nvSpPr>
          <p:cNvPr id="7" name="CuadroTexto 6">
            <a:extLst>
              <a:ext uri="{FF2B5EF4-FFF2-40B4-BE49-F238E27FC236}">
                <a16:creationId xmlns:a16="http://schemas.microsoft.com/office/drawing/2014/main" id="{6A1526B7-2BF6-4283-B25F-9AC4FBE51AD4}"/>
              </a:ext>
            </a:extLst>
          </p:cNvPr>
          <p:cNvSpPr txBox="1"/>
          <p:nvPr/>
        </p:nvSpPr>
        <p:spPr>
          <a:xfrm>
            <a:off x="694592" y="1044664"/>
            <a:ext cx="4950070" cy="4247317"/>
          </a:xfrm>
          <a:prstGeom prst="rect">
            <a:avLst/>
          </a:prstGeom>
          <a:noFill/>
        </p:spPr>
        <p:txBody>
          <a:bodyPr wrap="square">
            <a:spAutoFit/>
          </a:bodyPr>
          <a:lstStyle/>
          <a:p>
            <a:pPr algn="just"/>
            <a:r>
              <a:rPr lang="es-PE" dirty="0"/>
              <a:t>El segundo procedimiento, que es el más extendido, utiliza un motor exterior al martillo neumático o hidráulico. </a:t>
            </a:r>
          </a:p>
          <a:p>
            <a:pPr algn="just"/>
            <a:endParaRPr lang="es-PE" dirty="0"/>
          </a:p>
          <a:p>
            <a:pPr algn="just"/>
            <a:r>
              <a:rPr lang="es-PE" dirty="0"/>
              <a:t>Las ventajas que presenta son: </a:t>
            </a:r>
          </a:p>
          <a:p>
            <a:pPr algn="just"/>
            <a:endParaRPr lang="es-PE" dirty="0"/>
          </a:p>
          <a:p>
            <a:pPr marL="285750" indent="-285750" algn="just">
              <a:buFont typeface="Wingdings" panose="05000000000000000000" pitchFamily="2" charset="2"/>
              <a:buChar char="q"/>
            </a:pPr>
            <a:r>
              <a:rPr lang="es-PE" dirty="0"/>
              <a:t>Con un pistón del mismo tamaño se posee más energía en el martillo, ya que al eliminar la barra estriada aumenta la superficie útil del pistón sobre la que actúa el aire a presión. </a:t>
            </a:r>
          </a:p>
          <a:p>
            <a:pPr marL="285750" indent="-285750" algn="just">
              <a:buFont typeface="Wingdings" panose="05000000000000000000" pitchFamily="2" charset="2"/>
              <a:buChar char="q"/>
            </a:pPr>
            <a:r>
              <a:rPr lang="es-PE" dirty="0"/>
              <a:t>Se dispone de mayor par, por lo que se puede trabajar con diámetros y longitudes mayores. </a:t>
            </a:r>
          </a:p>
          <a:p>
            <a:pPr marL="285750" indent="-285750" algn="just">
              <a:buFont typeface="Wingdings" panose="05000000000000000000" pitchFamily="2" charset="2"/>
              <a:buChar char="q"/>
            </a:pPr>
            <a:r>
              <a:rPr lang="es-PE" dirty="0"/>
              <a:t>Permite adecuar la percusión y la rotación a las características de la roca a penetrar. </a:t>
            </a:r>
          </a:p>
          <a:p>
            <a:pPr marL="285750" indent="-285750" algn="just">
              <a:buFont typeface="Wingdings" panose="05000000000000000000" pitchFamily="2" charset="2"/>
              <a:buChar char="q"/>
            </a:pPr>
            <a:r>
              <a:rPr lang="es-PE" dirty="0"/>
              <a:t>Aumenta el rendimiento de la perforación. </a:t>
            </a:r>
          </a:p>
        </p:txBody>
      </p:sp>
      <p:sp>
        <p:nvSpPr>
          <p:cNvPr id="9" name="CuadroTexto 8">
            <a:extLst>
              <a:ext uri="{FF2B5EF4-FFF2-40B4-BE49-F238E27FC236}">
                <a16:creationId xmlns:a16="http://schemas.microsoft.com/office/drawing/2014/main" id="{8330C0E7-C519-4A07-85A4-C0D17DB374B5}"/>
              </a:ext>
            </a:extLst>
          </p:cNvPr>
          <p:cNvSpPr txBox="1"/>
          <p:nvPr/>
        </p:nvSpPr>
        <p:spPr>
          <a:xfrm>
            <a:off x="5829299" y="1044664"/>
            <a:ext cx="5668109" cy="923330"/>
          </a:xfrm>
          <a:prstGeom prst="rect">
            <a:avLst/>
          </a:prstGeom>
          <a:noFill/>
        </p:spPr>
        <p:txBody>
          <a:bodyPr wrap="square">
            <a:spAutoFit/>
          </a:bodyPr>
          <a:lstStyle/>
          <a:p>
            <a:pPr algn="just"/>
            <a:r>
              <a:rPr lang="es-PE" dirty="0"/>
              <a:t>Este tipo de perforadoras disponen de unos engranajes cilíndricos para transmitir el movimiento de rotación a las varillas.</a:t>
            </a:r>
          </a:p>
        </p:txBody>
      </p:sp>
      <p:pic>
        <p:nvPicPr>
          <p:cNvPr id="11" name="Imagen 10">
            <a:extLst>
              <a:ext uri="{FF2B5EF4-FFF2-40B4-BE49-F238E27FC236}">
                <a16:creationId xmlns:a16="http://schemas.microsoft.com/office/drawing/2014/main" id="{50275634-EA95-494C-8022-963AA1E44739}"/>
              </a:ext>
            </a:extLst>
          </p:cNvPr>
          <p:cNvPicPr>
            <a:picLocks noChangeAspect="1"/>
          </p:cNvPicPr>
          <p:nvPr/>
        </p:nvPicPr>
        <p:blipFill rotWithShape="1">
          <a:blip r:embed="rId2"/>
          <a:srcRect t="7389"/>
          <a:stretch/>
        </p:blipFill>
        <p:spPr>
          <a:xfrm>
            <a:off x="5829299" y="2104567"/>
            <a:ext cx="5524501" cy="3461043"/>
          </a:xfrm>
          <a:prstGeom prst="rect">
            <a:avLst/>
          </a:prstGeom>
        </p:spPr>
      </p:pic>
      <p:sp>
        <p:nvSpPr>
          <p:cNvPr id="13" name="CuadroTexto 12">
            <a:extLst>
              <a:ext uri="{FF2B5EF4-FFF2-40B4-BE49-F238E27FC236}">
                <a16:creationId xmlns:a16="http://schemas.microsoft.com/office/drawing/2014/main" id="{111AB1FC-011A-42B3-AB4E-E8A1C0E53393}"/>
              </a:ext>
            </a:extLst>
          </p:cNvPr>
          <p:cNvSpPr txBox="1"/>
          <p:nvPr/>
        </p:nvSpPr>
        <p:spPr>
          <a:xfrm>
            <a:off x="6282184" y="5664546"/>
            <a:ext cx="5215224" cy="523220"/>
          </a:xfrm>
          <a:prstGeom prst="rect">
            <a:avLst/>
          </a:prstGeom>
          <a:noFill/>
        </p:spPr>
        <p:txBody>
          <a:bodyPr wrap="square">
            <a:spAutoFit/>
          </a:bodyPr>
          <a:lstStyle/>
          <a:p>
            <a:pPr algn="ctr"/>
            <a:r>
              <a:rPr lang="es-PE" sz="1400" b="1" dirty="0">
                <a:solidFill>
                  <a:srgbClr val="FF0000"/>
                </a:solidFill>
              </a:rPr>
              <a:t>Vista seccionada de una perforadora neumática con mecanismo de rotación independiente (</a:t>
            </a:r>
            <a:r>
              <a:rPr lang="es-PE" sz="1400" b="1" dirty="0" err="1">
                <a:solidFill>
                  <a:srgbClr val="FF0000"/>
                </a:solidFill>
              </a:rPr>
              <a:t>Compair</a:t>
            </a:r>
            <a:r>
              <a:rPr lang="es-PE" sz="1400" b="1" dirty="0">
                <a:solidFill>
                  <a:srgbClr val="FF0000"/>
                </a:solidFill>
              </a:rPr>
              <a:t>-Holman). </a:t>
            </a:r>
          </a:p>
        </p:txBody>
      </p:sp>
    </p:spTree>
    <p:extLst>
      <p:ext uri="{BB962C8B-B14F-4D97-AF65-F5344CB8AC3E}">
        <p14:creationId xmlns:p14="http://schemas.microsoft.com/office/powerpoint/2010/main" val="3850924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BFA0219-7A2D-4140-B050-9DB7ADC1287A}"/>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498CFD0E-AB6D-4AB3-B12F-1E7FDAAAAB71}"/>
              </a:ext>
            </a:extLst>
          </p:cNvPr>
          <p:cNvSpPr>
            <a:spLocks noGrp="1"/>
          </p:cNvSpPr>
          <p:nvPr>
            <p:ph type="sldNum" sz="quarter" idx="12"/>
          </p:nvPr>
        </p:nvSpPr>
        <p:spPr/>
        <p:txBody>
          <a:bodyPr/>
          <a:lstStyle/>
          <a:p>
            <a:fld id="{510D3C48-01B5-44F0-B018-CA7289F8CA3D}" type="slidenum">
              <a:rPr lang="es-PE" smtClean="0"/>
              <a:t>26</a:t>
            </a:fld>
            <a:endParaRPr lang="es-PE"/>
          </a:p>
        </p:txBody>
      </p:sp>
      <p:sp>
        <p:nvSpPr>
          <p:cNvPr id="7" name="CuadroTexto 6">
            <a:extLst>
              <a:ext uri="{FF2B5EF4-FFF2-40B4-BE49-F238E27FC236}">
                <a16:creationId xmlns:a16="http://schemas.microsoft.com/office/drawing/2014/main" id="{BA46AB76-7018-43B2-A180-362CAE97B6A2}"/>
              </a:ext>
            </a:extLst>
          </p:cNvPr>
          <p:cNvSpPr txBox="1"/>
          <p:nvPr/>
        </p:nvSpPr>
        <p:spPr>
          <a:xfrm>
            <a:off x="694592" y="1320074"/>
            <a:ext cx="5224070" cy="4524315"/>
          </a:xfrm>
          <a:prstGeom prst="rect">
            <a:avLst/>
          </a:prstGeom>
          <a:noFill/>
        </p:spPr>
        <p:txBody>
          <a:bodyPr wrap="square">
            <a:spAutoFit/>
          </a:bodyPr>
          <a:lstStyle/>
          <a:p>
            <a:pPr algn="just"/>
            <a:r>
              <a:rPr lang="es-PE" dirty="0"/>
              <a:t>El campo de aplicación de las perforadoras neumáticas de martillo en cabeza se ha ido estrechando cada vez más hacia los taladros cortos con longitudes entre 3 y 15m, de diámetro pequeño de 50 mm a 100 mm, en rocas duras y terrenos de difícil acceso. </a:t>
            </a:r>
          </a:p>
          <a:p>
            <a:pPr algn="just"/>
            <a:r>
              <a:rPr lang="es-PE" dirty="0"/>
              <a:t>Esto se ha debido fundamentalmente por las siguientes desventajas:</a:t>
            </a:r>
          </a:p>
          <a:p>
            <a:pPr algn="just"/>
            <a:endParaRPr lang="es-PE" dirty="0"/>
          </a:p>
          <a:p>
            <a:pPr marL="536575" indent="-285750" algn="just">
              <a:buFont typeface="Wingdings" panose="05000000000000000000" pitchFamily="2" charset="2"/>
              <a:buChar char="q"/>
            </a:pPr>
            <a:r>
              <a:rPr lang="es-PE" dirty="0"/>
              <a:t>Alto consumo de aire comprimido, unos 2,4 m3 /min. por cada centímetro de diámetro.</a:t>
            </a:r>
          </a:p>
          <a:p>
            <a:pPr marL="536575" indent="-285750" algn="just">
              <a:buFont typeface="Wingdings" panose="05000000000000000000" pitchFamily="2" charset="2"/>
              <a:buChar char="q"/>
            </a:pPr>
            <a:r>
              <a:rPr lang="es-PE" dirty="0"/>
              <a:t>Fuertes desgastes que se producen en todos los accesorios, varillas, manguitos, bocas, etc., </a:t>
            </a:r>
          </a:p>
          <a:p>
            <a:pPr marL="536575" indent="-285750" algn="just">
              <a:buFont typeface="Wingdings" panose="05000000000000000000" pitchFamily="2" charset="2"/>
              <a:buChar char="q"/>
            </a:pPr>
            <a:r>
              <a:rPr lang="es-PE" dirty="0"/>
              <a:t>La frecuencia de impactos y forma de la onda de choque transmitida con pistones de gran diámetro. </a:t>
            </a:r>
          </a:p>
        </p:txBody>
      </p:sp>
      <p:sp>
        <p:nvSpPr>
          <p:cNvPr id="9" name="CuadroTexto 8">
            <a:extLst>
              <a:ext uri="{FF2B5EF4-FFF2-40B4-BE49-F238E27FC236}">
                <a16:creationId xmlns:a16="http://schemas.microsoft.com/office/drawing/2014/main" id="{8CAF399A-8F90-430C-B4E3-5A7F90A95DA9}"/>
              </a:ext>
            </a:extLst>
          </p:cNvPr>
          <p:cNvSpPr txBox="1"/>
          <p:nvPr/>
        </p:nvSpPr>
        <p:spPr>
          <a:xfrm>
            <a:off x="6490639" y="1279313"/>
            <a:ext cx="3886201" cy="3416320"/>
          </a:xfrm>
          <a:prstGeom prst="rect">
            <a:avLst/>
          </a:prstGeom>
          <a:noFill/>
        </p:spPr>
        <p:txBody>
          <a:bodyPr wrap="square">
            <a:spAutoFit/>
          </a:bodyPr>
          <a:lstStyle/>
          <a:p>
            <a:pPr algn="just"/>
            <a:r>
              <a:rPr lang="es-PE" dirty="0"/>
              <a:t>No obstante, las perforadoras neumáticas presentan aún numerosas ventajas: </a:t>
            </a:r>
          </a:p>
          <a:p>
            <a:pPr algn="just"/>
            <a:endParaRPr lang="es-PE" dirty="0"/>
          </a:p>
          <a:p>
            <a:pPr marL="536575" indent="-285750" algn="just">
              <a:buFont typeface="Wingdings" panose="05000000000000000000" pitchFamily="2" charset="2"/>
              <a:buChar char="q"/>
            </a:pPr>
            <a:r>
              <a:rPr lang="es-PE" dirty="0"/>
              <a:t>Gran simplicidad </a:t>
            </a:r>
          </a:p>
          <a:p>
            <a:pPr marL="536575" indent="-285750" algn="just">
              <a:buFont typeface="Wingdings" panose="05000000000000000000" pitchFamily="2" charset="2"/>
              <a:buChar char="q"/>
            </a:pPr>
            <a:r>
              <a:rPr lang="es-PE" dirty="0"/>
              <a:t>Fiabilidad y bajo mantenimiento </a:t>
            </a:r>
          </a:p>
          <a:p>
            <a:pPr marL="536575" indent="-285750" algn="just">
              <a:buFont typeface="Wingdings" panose="05000000000000000000" pitchFamily="2" charset="2"/>
              <a:buChar char="q"/>
            </a:pPr>
            <a:r>
              <a:rPr lang="es-PE" dirty="0"/>
              <a:t>Facilidad de reparación </a:t>
            </a:r>
          </a:p>
          <a:p>
            <a:pPr marL="536575" indent="-285750" algn="just">
              <a:buFont typeface="Wingdings" panose="05000000000000000000" pitchFamily="2" charset="2"/>
              <a:buChar char="q"/>
            </a:pPr>
            <a:r>
              <a:rPr lang="es-PE" dirty="0"/>
              <a:t>Precios de adquisición bajos, y </a:t>
            </a:r>
          </a:p>
          <a:p>
            <a:pPr marL="536575" indent="-285750" algn="just">
              <a:buFont typeface="Wingdings" panose="05000000000000000000" pitchFamily="2" charset="2"/>
              <a:buChar char="q"/>
            </a:pPr>
            <a:r>
              <a:rPr lang="es-PE" dirty="0"/>
              <a:t>Posibilidad de utilización de antiguas instalaciones de aire comprimido en explotaciones subterráneas.</a:t>
            </a:r>
          </a:p>
        </p:txBody>
      </p:sp>
      <p:sp>
        <p:nvSpPr>
          <p:cNvPr id="10" name="CuadroTexto 9">
            <a:extLst>
              <a:ext uri="{FF2B5EF4-FFF2-40B4-BE49-F238E27FC236}">
                <a16:creationId xmlns:a16="http://schemas.microsoft.com/office/drawing/2014/main" id="{1CD8E16F-BB53-4DC6-8128-909FC4AC1797}"/>
              </a:ext>
            </a:extLst>
          </p:cNvPr>
          <p:cNvSpPr txBox="1"/>
          <p:nvPr/>
        </p:nvSpPr>
        <p:spPr>
          <a:xfrm>
            <a:off x="838199" y="538542"/>
            <a:ext cx="10167851" cy="523220"/>
          </a:xfrm>
          <a:prstGeom prst="rect">
            <a:avLst/>
          </a:prstGeom>
          <a:noFill/>
        </p:spPr>
        <p:txBody>
          <a:bodyPr wrap="square">
            <a:spAutoFit/>
          </a:bodyPr>
          <a:lstStyle/>
          <a:p>
            <a:pPr algn="ctr"/>
            <a:r>
              <a:rPr lang="es-PE" sz="2800" b="1" dirty="0">
                <a:solidFill>
                  <a:srgbClr val="7030A0"/>
                </a:solidFill>
              </a:rPr>
              <a:t>Ventajas y Desventajas de Martillos Neumáticos </a:t>
            </a:r>
          </a:p>
        </p:txBody>
      </p:sp>
    </p:spTree>
    <p:extLst>
      <p:ext uri="{BB962C8B-B14F-4D97-AF65-F5344CB8AC3E}">
        <p14:creationId xmlns:p14="http://schemas.microsoft.com/office/powerpoint/2010/main" val="4229556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0FF7853-49BA-469A-BCE3-EABC4479D07C}"/>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20689B09-8FAB-4F65-8D1E-0842F13B7897}"/>
              </a:ext>
            </a:extLst>
          </p:cNvPr>
          <p:cNvSpPr>
            <a:spLocks noGrp="1"/>
          </p:cNvSpPr>
          <p:nvPr>
            <p:ph type="sldNum" sz="quarter" idx="12"/>
          </p:nvPr>
        </p:nvSpPr>
        <p:spPr/>
        <p:txBody>
          <a:bodyPr/>
          <a:lstStyle/>
          <a:p>
            <a:fld id="{510D3C48-01B5-44F0-B018-CA7289F8CA3D}" type="slidenum">
              <a:rPr lang="es-PE" smtClean="0"/>
              <a:t>27</a:t>
            </a:fld>
            <a:endParaRPr lang="es-PE"/>
          </a:p>
        </p:txBody>
      </p:sp>
      <p:sp>
        <p:nvSpPr>
          <p:cNvPr id="7" name="CuadroTexto 6">
            <a:extLst>
              <a:ext uri="{FF2B5EF4-FFF2-40B4-BE49-F238E27FC236}">
                <a16:creationId xmlns:a16="http://schemas.microsoft.com/office/drawing/2014/main" id="{7522AF78-5755-4A47-B531-2D3C53338D49}"/>
              </a:ext>
            </a:extLst>
          </p:cNvPr>
          <p:cNvSpPr txBox="1"/>
          <p:nvPr/>
        </p:nvSpPr>
        <p:spPr>
          <a:xfrm>
            <a:off x="714896" y="516557"/>
            <a:ext cx="10767858" cy="1631216"/>
          </a:xfrm>
          <a:prstGeom prst="rect">
            <a:avLst/>
          </a:prstGeom>
          <a:noFill/>
        </p:spPr>
        <p:txBody>
          <a:bodyPr wrap="square">
            <a:spAutoFit/>
          </a:bodyPr>
          <a:lstStyle/>
          <a:p>
            <a:pPr algn="just"/>
            <a:r>
              <a:rPr lang="es-PE" sz="2800" b="1" dirty="0">
                <a:solidFill>
                  <a:srgbClr val="7030A0"/>
                </a:solidFill>
              </a:rPr>
              <a:t>2.4.2. Perforadoras Hidráulicas </a:t>
            </a:r>
          </a:p>
          <a:p>
            <a:pPr algn="just"/>
            <a:endParaRPr lang="es-PE" dirty="0"/>
          </a:p>
          <a:p>
            <a:pPr algn="just"/>
            <a:r>
              <a:rPr lang="es-PE" dirty="0"/>
              <a:t>A finales de los años 60 y comienzo de los 70, tuvo lugar un gran avance tecnológico en la perforación de rocas con el desarrollo de los martillos hidráulicos. Una perforadora hidráulica consta básicamente de los mismos elementos constructivos que una neumática.</a:t>
            </a:r>
          </a:p>
        </p:txBody>
      </p:sp>
      <p:pic>
        <p:nvPicPr>
          <p:cNvPr id="9" name="Imagen 8">
            <a:extLst>
              <a:ext uri="{FF2B5EF4-FFF2-40B4-BE49-F238E27FC236}">
                <a16:creationId xmlns:a16="http://schemas.microsoft.com/office/drawing/2014/main" id="{DBE93118-FE12-4F65-BC9D-E216491ED770}"/>
              </a:ext>
            </a:extLst>
          </p:cNvPr>
          <p:cNvPicPr>
            <a:picLocks noChangeAspect="1"/>
          </p:cNvPicPr>
          <p:nvPr/>
        </p:nvPicPr>
        <p:blipFill>
          <a:blip r:embed="rId2"/>
          <a:stretch>
            <a:fillRect/>
          </a:stretch>
        </p:blipFill>
        <p:spPr>
          <a:xfrm>
            <a:off x="1145060" y="2519162"/>
            <a:ext cx="9297698" cy="3372321"/>
          </a:xfrm>
          <a:prstGeom prst="rect">
            <a:avLst/>
          </a:prstGeom>
        </p:spPr>
      </p:pic>
      <p:sp>
        <p:nvSpPr>
          <p:cNvPr id="11" name="CuadroTexto 10">
            <a:extLst>
              <a:ext uri="{FF2B5EF4-FFF2-40B4-BE49-F238E27FC236}">
                <a16:creationId xmlns:a16="http://schemas.microsoft.com/office/drawing/2014/main" id="{05A9EA86-97CB-4FF3-93AF-711D90ECB24F}"/>
              </a:ext>
            </a:extLst>
          </p:cNvPr>
          <p:cNvSpPr txBox="1"/>
          <p:nvPr/>
        </p:nvSpPr>
        <p:spPr>
          <a:xfrm>
            <a:off x="3170028" y="5917243"/>
            <a:ext cx="6093228" cy="307777"/>
          </a:xfrm>
          <a:prstGeom prst="rect">
            <a:avLst/>
          </a:prstGeom>
          <a:noFill/>
        </p:spPr>
        <p:txBody>
          <a:bodyPr wrap="square">
            <a:spAutoFit/>
          </a:bodyPr>
          <a:lstStyle/>
          <a:p>
            <a:pPr algn="ctr"/>
            <a:r>
              <a:rPr lang="es-PE" sz="1400" dirty="0">
                <a:solidFill>
                  <a:srgbClr val="FF0000"/>
                </a:solidFill>
              </a:rPr>
              <a:t>Sección de un martillo hidráulico (Atlas Copco).</a:t>
            </a:r>
          </a:p>
        </p:txBody>
      </p:sp>
    </p:spTree>
    <p:extLst>
      <p:ext uri="{BB962C8B-B14F-4D97-AF65-F5344CB8AC3E}">
        <p14:creationId xmlns:p14="http://schemas.microsoft.com/office/powerpoint/2010/main" val="2090975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CFA0070-6A93-41B4-BE29-BC90E23B7603}"/>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65F6786D-DB6F-47F6-8487-0CD6319B1CF8}"/>
              </a:ext>
            </a:extLst>
          </p:cNvPr>
          <p:cNvSpPr>
            <a:spLocks noGrp="1"/>
          </p:cNvSpPr>
          <p:nvPr>
            <p:ph type="sldNum" sz="quarter" idx="12"/>
          </p:nvPr>
        </p:nvSpPr>
        <p:spPr/>
        <p:txBody>
          <a:bodyPr/>
          <a:lstStyle/>
          <a:p>
            <a:fld id="{510D3C48-01B5-44F0-B018-CA7289F8CA3D}" type="slidenum">
              <a:rPr lang="es-PE" smtClean="0"/>
              <a:t>28</a:t>
            </a:fld>
            <a:endParaRPr lang="es-PE"/>
          </a:p>
        </p:txBody>
      </p:sp>
      <p:sp>
        <p:nvSpPr>
          <p:cNvPr id="6" name="CuadroTexto 5">
            <a:extLst>
              <a:ext uri="{FF2B5EF4-FFF2-40B4-BE49-F238E27FC236}">
                <a16:creationId xmlns:a16="http://schemas.microsoft.com/office/drawing/2014/main" id="{CB921B9A-8EDB-43E7-B7A4-C3AF12789763}"/>
              </a:ext>
            </a:extLst>
          </p:cNvPr>
          <p:cNvSpPr txBox="1"/>
          <p:nvPr/>
        </p:nvSpPr>
        <p:spPr>
          <a:xfrm>
            <a:off x="838199" y="538542"/>
            <a:ext cx="10167851" cy="523220"/>
          </a:xfrm>
          <a:prstGeom prst="rect">
            <a:avLst/>
          </a:prstGeom>
          <a:noFill/>
        </p:spPr>
        <p:txBody>
          <a:bodyPr wrap="square">
            <a:spAutoFit/>
          </a:bodyPr>
          <a:lstStyle/>
          <a:p>
            <a:pPr algn="ctr"/>
            <a:r>
              <a:rPr lang="es-PE" sz="2800" b="1" dirty="0">
                <a:solidFill>
                  <a:srgbClr val="7030A0"/>
                </a:solidFill>
              </a:rPr>
              <a:t>Características Medias de Martillos Neumáticos </a:t>
            </a:r>
          </a:p>
        </p:txBody>
      </p:sp>
      <p:pic>
        <p:nvPicPr>
          <p:cNvPr id="8" name="Imagen 7">
            <a:extLst>
              <a:ext uri="{FF2B5EF4-FFF2-40B4-BE49-F238E27FC236}">
                <a16:creationId xmlns:a16="http://schemas.microsoft.com/office/drawing/2014/main" id="{A47C8161-A780-4D50-B233-EC0884F71789}"/>
              </a:ext>
            </a:extLst>
          </p:cNvPr>
          <p:cNvPicPr>
            <a:picLocks noChangeAspect="1"/>
          </p:cNvPicPr>
          <p:nvPr/>
        </p:nvPicPr>
        <p:blipFill>
          <a:blip r:embed="rId2"/>
          <a:stretch>
            <a:fillRect/>
          </a:stretch>
        </p:blipFill>
        <p:spPr>
          <a:xfrm>
            <a:off x="712177" y="1085523"/>
            <a:ext cx="5040092" cy="2695169"/>
          </a:xfrm>
          <a:prstGeom prst="rect">
            <a:avLst/>
          </a:prstGeom>
        </p:spPr>
      </p:pic>
      <p:sp>
        <p:nvSpPr>
          <p:cNvPr id="10" name="CuadroTexto 9">
            <a:extLst>
              <a:ext uri="{FF2B5EF4-FFF2-40B4-BE49-F238E27FC236}">
                <a16:creationId xmlns:a16="http://schemas.microsoft.com/office/drawing/2014/main" id="{CD311738-60B1-4B05-95A5-694F0CC28BFD}"/>
              </a:ext>
            </a:extLst>
          </p:cNvPr>
          <p:cNvSpPr txBox="1"/>
          <p:nvPr/>
        </p:nvSpPr>
        <p:spPr>
          <a:xfrm>
            <a:off x="712177" y="3827792"/>
            <a:ext cx="5189859" cy="2123658"/>
          </a:xfrm>
          <a:prstGeom prst="rect">
            <a:avLst/>
          </a:prstGeom>
          <a:noFill/>
        </p:spPr>
        <p:txBody>
          <a:bodyPr wrap="square">
            <a:spAutoFit/>
          </a:bodyPr>
          <a:lstStyle/>
          <a:p>
            <a:pPr algn="just"/>
            <a:r>
              <a:rPr lang="es-PE" dirty="0"/>
              <a:t>Las razones por las que la perforación hidráulica supone una mejora tecnológica sobre la neumática son las siguientes: </a:t>
            </a:r>
          </a:p>
          <a:p>
            <a:pPr algn="just"/>
            <a:endParaRPr lang="es-PE" dirty="0"/>
          </a:p>
          <a:p>
            <a:pPr marL="285750" indent="-285750" algn="just">
              <a:buFont typeface="Arial" panose="020B0604020202020204" pitchFamily="34" charset="0"/>
              <a:buChar char="•"/>
            </a:pPr>
            <a:r>
              <a:rPr lang="es-PE" b="1" dirty="0"/>
              <a:t>Menor consumo de energía: </a:t>
            </a:r>
          </a:p>
          <a:p>
            <a:pPr algn="just"/>
            <a:r>
              <a:rPr lang="es-PE" sz="1400" dirty="0"/>
              <a:t>Las perforadoras hidráulicas trabajan con fluidos a presiones muy superiores a las accionadas neumáticamente y, además, las caídas de presión son mucho menores. </a:t>
            </a:r>
          </a:p>
        </p:txBody>
      </p:sp>
      <p:sp>
        <p:nvSpPr>
          <p:cNvPr id="12" name="CuadroTexto 11">
            <a:extLst>
              <a:ext uri="{FF2B5EF4-FFF2-40B4-BE49-F238E27FC236}">
                <a16:creationId xmlns:a16="http://schemas.microsoft.com/office/drawing/2014/main" id="{16BE9B27-1039-4807-8FFF-93C39CBC0788}"/>
              </a:ext>
            </a:extLst>
          </p:cNvPr>
          <p:cNvSpPr txBox="1"/>
          <p:nvPr/>
        </p:nvSpPr>
        <p:spPr>
          <a:xfrm>
            <a:off x="6096000" y="986806"/>
            <a:ext cx="5383823" cy="1446550"/>
          </a:xfrm>
          <a:prstGeom prst="rect">
            <a:avLst/>
          </a:prstGeom>
          <a:noFill/>
        </p:spPr>
        <p:txBody>
          <a:bodyPr wrap="square">
            <a:spAutoFit/>
          </a:bodyPr>
          <a:lstStyle/>
          <a:p>
            <a:pPr marL="285750" indent="-285750" algn="just">
              <a:buFont typeface="Arial" panose="020B0604020202020204" pitchFamily="34" charset="0"/>
              <a:buChar char="•"/>
            </a:pPr>
            <a:r>
              <a:rPr lang="es-PE" b="1" dirty="0"/>
              <a:t>Menor coste de accesorios de perforación: </a:t>
            </a:r>
          </a:p>
          <a:p>
            <a:pPr algn="just"/>
            <a:r>
              <a:rPr lang="es-PE" sz="1400" dirty="0"/>
              <a:t> La transmisión de energía en los martillos hidráulicos se efectúa por medio de pistones más alargados y de menor diámetro que los correspondientes a los martillos neumáticos. La fatiga generada en el varillaje depende de las secciones de éste y del tamaño del pistón de golpeo, pues, como se observa en la Fig. </a:t>
            </a:r>
          </a:p>
        </p:txBody>
      </p:sp>
      <p:pic>
        <p:nvPicPr>
          <p:cNvPr id="14" name="Imagen 13">
            <a:extLst>
              <a:ext uri="{FF2B5EF4-FFF2-40B4-BE49-F238E27FC236}">
                <a16:creationId xmlns:a16="http://schemas.microsoft.com/office/drawing/2014/main" id="{C41201C4-C161-4C87-9D4B-ED50B79BEA79}"/>
              </a:ext>
            </a:extLst>
          </p:cNvPr>
          <p:cNvPicPr>
            <a:picLocks noChangeAspect="1"/>
          </p:cNvPicPr>
          <p:nvPr/>
        </p:nvPicPr>
        <p:blipFill>
          <a:blip r:embed="rId3"/>
          <a:stretch>
            <a:fillRect/>
          </a:stretch>
        </p:blipFill>
        <p:spPr>
          <a:xfrm>
            <a:off x="6781162" y="2394610"/>
            <a:ext cx="4572638" cy="3476584"/>
          </a:xfrm>
          <a:prstGeom prst="rect">
            <a:avLst/>
          </a:prstGeom>
        </p:spPr>
      </p:pic>
      <p:sp>
        <p:nvSpPr>
          <p:cNvPr id="16" name="CuadroTexto 15">
            <a:extLst>
              <a:ext uri="{FF2B5EF4-FFF2-40B4-BE49-F238E27FC236}">
                <a16:creationId xmlns:a16="http://schemas.microsoft.com/office/drawing/2014/main" id="{EA6F6079-169C-43BC-B029-51700F5BA17C}"/>
              </a:ext>
            </a:extLst>
          </p:cNvPr>
          <p:cNvSpPr txBox="1"/>
          <p:nvPr/>
        </p:nvSpPr>
        <p:spPr>
          <a:xfrm>
            <a:off x="6685459" y="5929106"/>
            <a:ext cx="5189859" cy="307777"/>
          </a:xfrm>
          <a:prstGeom prst="rect">
            <a:avLst/>
          </a:prstGeom>
          <a:noFill/>
        </p:spPr>
        <p:txBody>
          <a:bodyPr wrap="square">
            <a:spAutoFit/>
          </a:bodyPr>
          <a:lstStyle/>
          <a:p>
            <a:pPr algn="ctr"/>
            <a:r>
              <a:rPr lang="es-PE" sz="1400" dirty="0">
                <a:solidFill>
                  <a:srgbClr val="FF0000"/>
                </a:solidFill>
              </a:rPr>
              <a:t>Ondas de choque en martillos hidráulicos y neumáticos. </a:t>
            </a:r>
          </a:p>
        </p:txBody>
      </p:sp>
    </p:spTree>
    <p:extLst>
      <p:ext uri="{BB962C8B-B14F-4D97-AF65-F5344CB8AC3E}">
        <p14:creationId xmlns:p14="http://schemas.microsoft.com/office/powerpoint/2010/main" val="1253313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19174EA-769F-49D1-9586-B1622142D006}"/>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69AFCE0A-CDCA-41E4-A4B3-104B2C82396E}"/>
              </a:ext>
            </a:extLst>
          </p:cNvPr>
          <p:cNvSpPr>
            <a:spLocks noGrp="1"/>
          </p:cNvSpPr>
          <p:nvPr>
            <p:ph type="sldNum" sz="quarter" idx="12"/>
          </p:nvPr>
        </p:nvSpPr>
        <p:spPr/>
        <p:txBody>
          <a:bodyPr/>
          <a:lstStyle/>
          <a:p>
            <a:fld id="{510D3C48-01B5-44F0-B018-CA7289F8CA3D}" type="slidenum">
              <a:rPr lang="es-PE" smtClean="0"/>
              <a:t>29</a:t>
            </a:fld>
            <a:endParaRPr lang="es-PE"/>
          </a:p>
        </p:txBody>
      </p:sp>
      <p:sp>
        <p:nvSpPr>
          <p:cNvPr id="7" name="CuadroTexto 6">
            <a:extLst>
              <a:ext uri="{FF2B5EF4-FFF2-40B4-BE49-F238E27FC236}">
                <a16:creationId xmlns:a16="http://schemas.microsoft.com/office/drawing/2014/main" id="{88B50C75-D19B-4D1A-BD43-7C0B912DF3BD}"/>
              </a:ext>
            </a:extLst>
          </p:cNvPr>
          <p:cNvSpPr txBox="1"/>
          <p:nvPr/>
        </p:nvSpPr>
        <p:spPr>
          <a:xfrm>
            <a:off x="703385" y="682674"/>
            <a:ext cx="5679830" cy="5355312"/>
          </a:xfrm>
          <a:prstGeom prst="rect">
            <a:avLst/>
          </a:prstGeom>
          <a:noFill/>
        </p:spPr>
        <p:txBody>
          <a:bodyPr wrap="square">
            <a:spAutoFit/>
          </a:bodyPr>
          <a:lstStyle/>
          <a:p>
            <a:pPr marL="342900" indent="-342900" algn="just">
              <a:buFont typeface="Arial" panose="020B0604020202020204" pitchFamily="34" charset="0"/>
              <a:buChar char="•"/>
            </a:pPr>
            <a:r>
              <a:rPr lang="es-PE" b="1" dirty="0"/>
              <a:t>Mayor capacidad de perforación: </a:t>
            </a:r>
          </a:p>
          <a:p>
            <a:pPr algn="just"/>
            <a:r>
              <a:rPr lang="es-PE" dirty="0"/>
              <a:t>Debido a la mejor transmisión de energía y forma de la onda, las velocidades de penetración de las perforadoras hidráulicas son de un 50 a un 100% mayores que las que los equipos neumáticos. </a:t>
            </a:r>
          </a:p>
          <a:p>
            <a:pPr marL="342900" indent="-342900" algn="just">
              <a:buFont typeface="Arial" panose="020B0604020202020204" pitchFamily="34" charset="0"/>
              <a:buChar char="•"/>
            </a:pPr>
            <a:r>
              <a:rPr lang="es-PE" b="1" dirty="0"/>
              <a:t>Mejores condiciones ambientales:</a:t>
            </a:r>
          </a:p>
          <a:p>
            <a:pPr algn="just"/>
            <a:r>
              <a:rPr lang="es-PE" dirty="0"/>
              <a:t>Los niveles de ruido en una perforadora hidráulica son sensiblemente menores a los generados por una neumática, debido a la ausencia del escape de aire. Principalmente, esto es así en el campo de las bajas frecuencias, donde los auriculares protectores son menos eficientes. </a:t>
            </a:r>
          </a:p>
          <a:p>
            <a:pPr algn="just"/>
            <a:endParaRPr lang="es-PE" dirty="0"/>
          </a:p>
          <a:p>
            <a:pPr algn="just"/>
            <a:r>
              <a:rPr lang="es-PE" dirty="0"/>
              <a:t>Además, en las labores subterráneas no se produce la niebla de agua y aceite en el aire del frente, mejorando el ambiente y la visibilidad del operario. Por otro lado, la hidráulica ha permitido un diseño más ergonómico de los equipos, haciendo que las condiciones generales de trabajo y de seguridad sean mucho más favorables. </a:t>
            </a:r>
          </a:p>
        </p:txBody>
      </p:sp>
      <p:pic>
        <p:nvPicPr>
          <p:cNvPr id="9" name="Imagen 8">
            <a:extLst>
              <a:ext uri="{FF2B5EF4-FFF2-40B4-BE49-F238E27FC236}">
                <a16:creationId xmlns:a16="http://schemas.microsoft.com/office/drawing/2014/main" id="{1E042BE7-C88A-4F2C-9F58-CB62FEA45A05}"/>
              </a:ext>
            </a:extLst>
          </p:cNvPr>
          <p:cNvPicPr>
            <a:picLocks noChangeAspect="1"/>
          </p:cNvPicPr>
          <p:nvPr/>
        </p:nvPicPr>
        <p:blipFill>
          <a:blip r:embed="rId2"/>
          <a:stretch>
            <a:fillRect/>
          </a:stretch>
        </p:blipFill>
        <p:spPr>
          <a:xfrm>
            <a:off x="6990741" y="1475741"/>
            <a:ext cx="4363059" cy="4544059"/>
          </a:xfrm>
          <a:prstGeom prst="rect">
            <a:avLst/>
          </a:prstGeom>
        </p:spPr>
      </p:pic>
      <p:sp>
        <p:nvSpPr>
          <p:cNvPr id="11" name="CuadroTexto 10">
            <a:extLst>
              <a:ext uri="{FF2B5EF4-FFF2-40B4-BE49-F238E27FC236}">
                <a16:creationId xmlns:a16="http://schemas.microsoft.com/office/drawing/2014/main" id="{9A5451C7-6CB8-47AB-941F-1916390DD968}"/>
              </a:ext>
            </a:extLst>
          </p:cNvPr>
          <p:cNvSpPr txBox="1"/>
          <p:nvPr/>
        </p:nvSpPr>
        <p:spPr>
          <a:xfrm>
            <a:off x="7125555" y="6019800"/>
            <a:ext cx="4363059" cy="276999"/>
          </a:xfrm>
          <a:prstGeom prst="rect">
            <a:avLst/>
          </a:prstGeom>
          <a:noFill/>
        </p:spPr>
        <p:txBody>
          <a:bodyPr wrap="square">
            <a:spAutoFit/>
          </a:bodyPr>
          <a:lstStyle/>
          <a:p>
            <a:pPr algn="ctr"/>
            <a:r>
              <a:rPr lang="es-PE" sz="1200" dirty="0">
                <a:solidFill>
                  <a:srgbClr val="FF0000"/>
                </a:solidFill>
              </a:rPr>
              <a:t>Menor nivel de ruido producido por las perfora doras hidráulicas. </a:t>
            </a:r>
          </a:p>
        </p:txBody>
      </p:sp>
    </p:spTree>
    <p:extLst>
      <p:ext uri="{BB962C8B-B14F-4D97-AF65-F5344CB8AC3E}">
        <p14:creationId xmlns:p14="http://schemas.microsoft.com/office/powerpoint/2010/main" val="3530062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2</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PE" b="1" dirty="0">
                <a:solidFill>
                  <a:schemeClr val="bg1"/>
                </a:solidFill>
              </a:rPr>
              <a:t>EQUIPOS DE PERFORACIÓN: SELECCIÓN Y OPTIMIZACIÓN</a:t>
            </a:r>
            <a:endParaRPr lang="es-PE"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A2B604F1-8460-4F28-8D5D-DD92E5B48BD3}"/>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21E8BF71-C747-44EA-8369-1018A6D4DFA9}"/>
              </a:ext>
            </a:extLst>
          </p:cNvPr>
          <p:cNvSpPr>
            <a:spLocks noGrp="1"/>
          </p:cNvSpPr>
          <p:nvPr>
            <p:ph type="sldNum" sz="quarter" idx="12"/>
          </p:nvPr>
        </p:nvSpPr>
        <p:spPr/>
        <p:txBody>
          <a:bodyPr/>
          <a:lstStyle/>
          <a:p>
            <a:fld id="{510D3C48-01B5-44F0-B018-CA7289F8CA3D}" type="slidenum">
              <a:rPr lang="es-PE" smtClean="0"/>
              <a:t>30</a:t>
            </a:fld>
            <a:endParaRPr lang="es-PE"/>
          </a:p>
        </p:txBody>
      </p:sp>
      <p:sp>
        <p:nvSpPr>
          <p:cNvPr id="7" name="CuadroTexto 6">
            <a:extLst>
              <a:ext uri="{FF2B5EF4-FFF2-40B4-BE49-F238E27FC236}">
                <a16:creationId xmlns:a16="http://schemas.microsoft.com/office/drawing/2014/main" id="{5BD083AA-7D78-4A90-B7D2-1ACA516F7CFE}"/>
              </a:ext>
            </a:extLst>
          </p:cNvPr>
          <p:cNvSpPr txBox="1"/>
          <p:nvPr/>
        </p:nvSpPr>
        <p:spPr>
          <a:xfrm>
            <a:off x="677008" y="1331710"/>
            <a:ext cx="5715000" cy="4801314"/>
          </a:xfrm>
          <a:prstGeom prst="rect">
            <a:avLst/>
          </a:prstGeom>
          <a:noFill/>
        </p:spPr>
        <p:txBody>
          <a:bodyPr wrap="square">
            <a:spAutoFit/>
          </a:bodyPr>
          <a:lstStyle/>
          <a:p>
            <a:pPr marL="285750" indent="-285750" algn="just">
              <a:buFont typeface="Arial" panose="020B0604020202020204" pitchFamily="34" charset="0"/>
              <a:buChar char="•"/>
            </a:pPr>
            <a:r>
              <a:rPr lang="es-PE" b="1" dirty="0"/>
              <a:t>Mayor elasticidad de la operación: </a:t>
            </a:r>
          </a:p>
          <a:p>
            <a:pPr algn="just"/>
            <a:r>
              <a:rPr lang="es-PE" dirty="0"/>
              <a:t>Es posible variar dentro de la perforadora la presión de accionamiento del sistema y la energía por golpe y frecuencia de percusión. </a:t>
            </a:r>
          </a:p>
          <a:p>
            <a:pPr marL="285750" indent="-285750" algn="just">
              <a:buFont typeface="Arial" panose="020B0604020202020204" pitchFamily="34" charset="0"/>
              <a:buChar char="•"/>
            </a:pPr>
            <a:r>
              <a:rPr lang="es-PE" b="1" dirty="0"/>
              <a:t>Mayor facilidad para la automatización: </a:t>
            </a:r>
          </a:p>
          <a:p>
            <a:pPr algn="just"/>
            <a:r>
              <a:rPr lang="es-PE" dirty="0"/>
              <a:t>Estos equipos son mucho más aptos para la automatización de operaciones, tales como el cambio de varillaje, mecanismos anti atranque, etc. </a:t>
            </a:r>
          </a:p>
          <a:p>
            <a:pPr algn="just"/>
            <a:endParaRPr lang="es-PE" dirty="0"/>
          </a:p>
          <a:p>
            <a:pPr algn="just"/>
            <a:endParaRPr lang="es-PE" dirty="0"/>
          </a:p>
          <a:p>
            <a:pPr algn="just"/>
            <a:endParaRPr lang="es-PE" dirty="0"/>
          </a:p>
          <a:p>
            <a:pPr algn="just"/>
            <a:r>
              <a:rPr lang="es-PE" dirty="0"/>
              <a:t>Por el contrario, los inconvenientes que presentan son: </a:t>
            </a:r>
          </a:p>
          <a:p>
            <a:pPr marL="536575" indent="-273050" algn="just">
              <a:buFont typeface="Wingdings" panose="05000000000000000000" pitchFamily="2" charset="2"/>
              <a:buChar char="q"/>
            </a:pPr>
            <a:r>
              <a:rPr lang="es-PE" dirty="0"/>
              <a:t>Mayor inversión inicial. </a:t>
            </a:r>
          </a:p>
          <a:p>
            <a:pPr marL="536575" indent="-273050" algn="just">
              <a:buFont typeface="Wingdings" panose="05000000000000000000" pitchFamily="2" charset="2"/>
              <a:buChar char="q"/>
            </a:pPr>
            <a:r>
              <a:rPr lang="es-PE" dirty="0"/>
              <a:t>Reparaciones más complejas y costosas que en las perforadoras neumáticas, </a:t>
            </a:r>
          </a:p>
          <a:p>
            <a:pPr marL="536575" indent="-273050" algn="just">
              <a:buFont typeface="Wingdings" panose="05000000000000000000" pitchFamily="2" charset="2"/>
              <a:buChar char="q"/>
            </a:pPr>
            <a:r>
              <a:rPr lang="es-PE" dirty="0"/>
              <a:t>Requiriéndose una mejor organización y formación del personal de mantenimien.to. </a:t>
            </a:r>
          </a:p>
        </p:txBody>
      </p:sp>
      <p:pic>
        <p:nvPicPr>
          <p:cNvPr id="2050" name="Picture 2" descr="Resultado de imagen de perforadora hidraulica con martillo en cabeza">
            <a:extLst>
              <a:ext uri="{FF2B5EF4-FFF2-40B4-BE49-F238E27FC236}">
                <a16:creationId xmlns:a16="http://schemas.microsoft.com/office/drawing/2014/main" id="{53627C46-DE3A-4E98-B69C-899DEE805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115" y="1154362"/>
            <a:ext cx="3478114" cy="31303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perforadora hidraulica con martillo en cabeza">
            <a:extLst>
              <a:ext uri="{FF2B5EF4-FFF2-40B4-BE49-F238E27FC236}">
                <a16:creationId xmlns:a16="http://schemas.microsoft.com/office/drawing/2014/main" id="{1760404A-D099-45E5-9644-A4857DEAC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82" b="23693"/>
          <a:stretch/>
        </p:blipFill>
        <p:spPr bwMode="auto">
          <a:xfrm>
            <a:off x="7043014" y="4566018"/>
            <a:ext cx="4310786" cy="1802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447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C02590-CBFD-4EE0-8DF4-CEACF5FC6E92}"/>
              </a:ext>
            </a:extLst>
          </p:cNvPr>
          <p:cNvSpPr>
            <a:spLocks noGrp="1"/>
          </p:cNvSpPr>
          <p:nvPr>
            <p:ph type="title"/>
          </p:nvPr>
        </p:nvSpPr>
        <p:spPr>
          <a:xfrm>
            <a:off x="838200" y="782425"/>
            <a:ext cx="8890262" cy="621276"/>
          </a:xfrm>
        </p:spPr>
        <p:txBody>
          <a:bodyPr>
            <a:normAutofit/>
          </a:bodyPr>
          <a:lstStyle/>
          <a:p>
            <a:r>
              <a:rPr lang="es-PE" sz="3600" b="1" dirty="0"/>
              <a:t>2.5.PERFORADORA CON MARTILLO EN FONDO</a:t>
            </a:r>
          </a:p>
        </p:txBody>
      </p:sp>
      <p:sp>
        <p:nvSpPr>
          <p:cNvPr id="4" name="Marcador de fecha 3">
            <a:extLst>
              <a:ext uri="{FF2B5EF4-FFF2-40B4-BE49-F238E27FC236}">
                <a16:creationId xmlns:a16="http://schemas.microsoft.com/office/drawing/2014/main" id="{01E9F2FF-22A2-4EBD-86E5-462795E49CD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650512AA-71E0-44F0-9536-B5B4DE175EA1}"/>
              </a:ext>
            </a:extLst>
          </p:cNvPr>
          <p:cNvSpPr>
            <a:spLocks noGrp="1"/>
          </p:cNvSpPr>
          <p:nvPr>
            <p:ph type="sldNum" sz="quarter" idx="12"/>
          </p:nvPr>
        </p:nvSpPr>
        <p:spPr/>
        <p:txBody>
          <a:bodyPr/>
          <a:lstStyle/>
          <a:p>
            <a:fld id="{510D3C48-01B5-44F0-B018-CA7289F8CA3D}" type="slidenum">
              <a:rPr lang="es-PE" smtClean="0"/>
              <a:t>31</a:t>
            </a:fld>
            <a:endParaRPr lang="es-PE"/>
          </a:p>
        </p:txBody>
      </p:sp>
      <p:sp>
        <p:nvSpPr>
          <p:cNvPr id="7" name="CuadroTexto 6">
            <a:extLst>
              <a:ext uri="{FF2B5EF4-FFF2-40B4-BE49-F238E27FC236}">
                <a16:creationId xmlns:a16="http://schemas.microsoft.com/office/drawing/2014/main" id="{0F0BA2F9-1A89-4A00-A4FC-69427782C90C}"/>
              </a:ext>
            </a:extLst>
          </p:cNvPr>
          <p:cNvSpPr txBox="1"/>
          <p:nvPr/>
        </p:nvSpPr>
        <p:spPr>
          <a:xfrm>
            <a:off x="702426" y="1723101"/>
            <a:ext cx="6093228" cy="4524315"/>
          </a:xfrm>
          <a:prstGeom prst="rect">
            <a:avLst/>
          </a:prstGeom>
          <a:noFill/>
        </p:spPr>
        <p:txBody>
          <a:bodyPr wrap="square">
            <a:spAutoFit/>
          </a:bodyPr>
          <a:lstStyle/>
          <a:p>
            <a:pPr algn="just"/>
            <a:r>
              <a:rPr lang="es-PE" dirty="0"/>
              <a:t>Estos martillos se desarrollaron en 1951 por </a:t>
            </a:r>
            <a:r>
              <a:rPr lang="es-PE" dirty="0" err="1"/>
              <a:t>Stenuick</a:t>
            </a:r>
            <a:r>
              <a:rPr lang="es-PE" dirty="0"/>
              <a:t> y desde entonces se han venido utilizando con una amplia profusión en explotaciones a cielo abierto de rocas de resistencia media en la gama de diámetros de 105 a 200 mm, aunque existen modelos que llegan hasta los 915 </a:t>
            </a:r>
            <a:r>
              <a:rPr lang="es-PE" dirty="0" err="1"/>
              <a:t>mm.</a:t>
            </a:r>
            <a:r>
              <a:rPr lang="es-PE" dirty="0"/>
              <a:t> </a:t>
            </a:r>
          </a:p>
          <a:p>
            <a:pPr algn="just"/>
            <a:endParaRPr lang="es-PE" dirty="0"/>
          </a:p>
          <a:p>
            <a:pPr algn="just"/>
            <a:r>
              <a:rPr lang="es-PE" dirty="0"/>
              <a:t>La extensión de este sistema a trabajos subterráneos es relativamente reciente, ya que fue a partir de 1975 con los nuevos métodos de taladros Largos y de Cráteres Invertidos cuando se hizo popular en ese sector. </a:t>
            </a:r>
          </a:p>
          <a:p>
            <a:pPr algn="just"/>
            <a:endParaRPr lang="es-PE" dirty="0"/>
          </a:p>
          <a:p>
            <a:pPr algn="just"/>
            <a:r>
              <a:rPr lang="es-PE" dirty="0"/>
              <a:t>En la actualidad, en obras de superficie este método de perforación está indicado para rocas duras y diámetros superiores a los 150 mm, en competencia con la rotación, debido al fuerte desarrollo de los equipos hidráulicos con martillo en cabeza. </a:t>
            </a:r>
          </a:p>
        </p:txBody>
      </p:sp>
      <p:sp>
        <p:nvSpPr>
          <p:cNvPr id="11" name="CuadroTexto 10">
            <a:extLst>
              <a:ext uri="{FF2B5EF4-FFF2-40B4-BE49-F238E27FC236}">
                <a16:creationId xmlns:a16="http://schemas.microsoft.com/office/drawing/2014/main" id="{014D5086-9774-4A76-A7FC-C8D7C5BD02CA}"/>
              </a:ext>
            </a:extLst>
          </p:cNvPr>
          <p:cNvSpPr txBox="1"/>
          <p:nvPr/>
        </p:nvSpPr>
        <p:spPr>
          <a:xfrm>
            <a:off x="8886280" y="5594808"/>
            <a:ext cx="2743201" cy="276999"/>
          </a:xfrm>
          <a:prstGeom prst="rect">
            <a:avLst/>
          </a:prstGeom>
          <a:noFill/>
        </p:spPr>
        <p:txBody>
          <a:bodyPr wrap="square">
            <a:spAutoFit/>
          </a:bodyPr>
          <a:lstStyle/>
          <a:p>
            <a:pPr algn="ctr"/>
            <a:r>
              <a:rPr lang="es-PE" sz="1200" dirty="0">
                <a:solidFill>
                  <a:srgbClr val="FF0000"/>
                </a:solidFill>
              </a:rPr>
              <a:t>Martillo en fondo (Atlas Copco). </a:t>
            </a:r>
          </a:p>
        </p:txBody>
      </p:sp>
      <p:pic>
        <p:nvPicPr>
          <p:cNvPr id="6" name="Imagen 5">
            <a:extLst>
              <a:ext uri="{FF2B5EF4-FFF2-40B4-BE49-F238E27FC236}">
                <a16:creationId xmlns:a16="http://schemas.microsoft.com/office/drawing/2014/main" id="{E2B33CDA-BDF3-493A-BB1A-F3FE72D91FB2}"/>
              </a:ext>
            </a:extLst>
          </p:cNvPr>
          <p:cNvPicPr>
            <a:picLocks noChangeAspect="1"/>
          </p:cNvPicPr>
          <p:nvPr/>
        </p:nvPicPr>
        <p:blipFill>
          <a:blip r:embed="rId2"/>
          <a:stretch>
            <a:fillRect/>
          </a:stretch>
        </p:blipFill>
        <p:spPr>
          <a:xfrm>
            <a:off x="7903108" y="1263192"/>
            <a:ext cx="1323328" cy="4984224"/>
          </a:xfrm>
          <a:prstGeom prst="rect">
            <a:avLst/>
          </a:prstGeom>
        </p:spPr>
      </p:pic>
    </p:spTree>
    <p:extLst>
      <p:ext uri="{BB962C8B-B14F-4D97-AF65-F5344CB8AC3E}">
        <p14:creationId xmlns:p14="http://schemas.microsoft.com/office/powerpoint/2010/main" val="3572886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1E9F2FF-22A2-4EBD-86E5-462795E49CD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650512AA-71E0-44F0-9536-B5B4DE175EA1}"/>
              </a:ext>
            </a:extLst>
          </p:cNvPr>
          <p:cNvSpPr>
            <a:spLocks noGrp="1"/>
          </p:cNvSpPr>
          <p:nvPr>
            <p:ph type="sldNum" sz="quarter" idx="12"/>
          </p:nvPr>
        </p:nvSpPr>
        <p:spPr/>
        <p:txBody>
          <a:bodyPr/>
          <a:lstStyle/>
          <a:p>
            <a:fld id="{510D3C48-01B5-44F0-B018-CA7289F8CA3D}" type="slidenum">
              <a:rPr lang="es-PE" smtClean="0"/>
              <a:t>32</a:t>
            </a:fld>
            <a:endParaRPr lang="es-PE"/>
          </a:p>
        </p:txBody>
      </p:sp>
      <p:sp>
        <p:nvSpPr>
          <p:cNvPr id="7" name="CuadroTexto 6">
            <a:extLst>
              <a:ext uri="{FF2B5EF4-FFF2-40B4-BE49-F238E27FC236}">
                <a16:creationId xmlns:a16="http://schemas.microsoft.com/office/drawing/2014/main" id="{0F0BA2F9-1A89-4A00-A4FC-69427782C90C}"/>
              </a:ext>
            </a:extLst>
          </p:cNvPr>
          <p:cNvSpPr txBox="1"/>
          <p:nvPr/>
        </p:nvSpPr>
        <p:spPr>
          <a:xfrm>
            <a:off x="681644" y="493213"/>
            <a:ext cx="5971476" cy="5909310"/>
          </a:xfrm>
          <a:prstGeom prst="rect">
            <a:avLst/>
          </a:prstGeom>
          <a:noFill/>
        </p:spPr>
        <p:txBody>
          <a:bodyPr wrap="square">
            <a:spAutoFit/>
          </a:bodyPr>
          <a:lstStyle/>
          <a:p>
            <a:pPr marL="285750" indent="-285750" algn="just">
              <a:buFont typeface="Wingdings" panose="05000000000000000000" pitchFamily="2" charset="2"/>
              <a:buChar char="q"/>
            </a:pPr>
            <a:r>
              <a:rPr lang="es-PE" dirty="0"/>
              <a:t>El funcionamiento de un martillo en fondo se basa en que el pistón golpea directamente a la broca de perforación. El fluido de accionamiento es aire comprimido que se suministra a través de un tubo que constituye el soporte y hace girar al martillo. La rotación es efectuada por un simple motor neumático o hidráulico montado en el carro situado en superficie, lo mismo que el sistema de avance. Fig. a la izquierda.</a:t>
            </a:r>
          </a:p>
          <a:p>
            <a:pPr marL="285750" indent="-285750" algn="just">
              <a:buFont typeface="Wingdings" panose="05000000000000000000" pitchFamily="2" charset="2"/>
              <a:buChar char="q"/>
            </a:pPr>
            <a:endParaRPr lang="es-PE" dirty="0"/>
          </a:p>
          <a:p>
            <a:pPr marL="285750" indent="-285750" algn="just">
              <a:buFont typeface="Wingdings" panose="05000000000000000000" pitchFamily="2" charset="2"/>
              <a:buChar char="q"/>
            </a:pPr>
            <a:r>
              <a:rPr lang="es-PE" dirty="0"/>
              <a:t>La limpieza del detritus se efectúa por el escape del aire del martillo a través de los orificios de la broca. </a:t>
            </a:r>
          </a:p>
          <a:p>
            <a:pPr marL="285750" indent="-285750" algn="just">
              <a:buFont typeface="Wingdings" panose="05000000000000000000" pitchFamily="2" charset="2"/>
              <a:buChar char="q"/>
            </a:pPr>
            <a:endParaRPr lang="es-PE" dirty="0"/>
          </a:p>
          <a:p>
            <a:pPr marL="285750" indent="-285750" algn="just">
              <a:buFont typeface="Wingdings" panose="05000000000000000000" pitchFamily="2" charset="2"/>
              <a:buChar char="q"/>
            </a:pPr>
            <a:r>
              <a:rPr lang="es-PE" dirty="0"/>
              <a:t>El diseño actual de los martillos en fondo es mucho más simple que el de los primitivos que incorporaban una válvula de mariposa para dirigir el aire alternativamente a la parte superior del pistón. </a:t>
            </a:r>
          </a:p>
          <a:p>
            <a:pPr marL="285750" indent="-285750" algn="just">
              <a:buFont typeface="Wingdings" panose="05000000000000000000" pitchFamily="2" charset="2"/>
              <a:buChar char="q"/>
            </a:pPr>
            <a:endParaRPr lang="es-PE" dirty="0"/>
          </a:p>
          <a:p>
            <a:pPr marL="285750" indent="-285750" algn="just">
              <a:buFont typeface="Wingdings" panose="05000000000000000000" pitchFamily="2" charset="2"/>
              <a:buChar char="q"/>
            </a:pPr>
            <a:r>
              <a:rPr lang="es-PE" dirty="0"/>
              <a:t>Los martillos sin válvulas son accionados por las nervaduras o resaltes del propio pistón, permitiendo aumentar la frecuencia de golpeo, disminuir el consumo de aire y el riesgo de dieselización</a:t>
            </a:r>
          </a:p>
        </p:txBody>
      </p:sp>
      <p:pic>
        <p:nvPicPr>
          <p:cNvPr id="9" name="Imagen 8">
            <a:extLst>
              <a:ext uri="{FF2B5EF4-FFF2-40B4-BE49-F238E27FC236}">
                <a16:creationId xmlns:a16="http://schemas.microsoft.com/office/drawing/2014/main" id="{FE9A5DC0-5735-423C-BCFD-53D057515B7F}"/>
              </a:ext>
            </a:extLst>
          </p:cNvPr>
          <p:cNvPicPr>
            <a:picLocks noChangeAspect="1"/>
          </p:cNvPicPr>
          <p:nvPr/>
        </p:nvPicPr>
        <p:blipFill>
          <a:blip r:embed="rId2"/>
          <a:stretch>
            <a:fillRect/>
          </a:stretch>
        </p:blipFill>
        <p:spPr>
          <a:xfrm>
            <a:off x="7077808" y="1055801"/>
            <a:ext cx="4432548" cy="4782913"/>
          </a:xfrm>
          <a:prstGeom prst="rect">
            <a:avLst/>
          </a:prstGeom>
        </p:spPr>
      </p:pic>
      <p:sp>
        <p:nvSpPr>
          <p:cNvPr id="11" name="CuadroTexto 10">
            <a:extLst>
              <a:ext uri="{FF2B5EF4-FFF2-40B4-BE49-F238E27FC236}">
                <a16:creationId xmlns:a16="http://schemas.microsoft.com/office/drawing/2014/main" id="{014D5086-9774-4A76-A7FC-C8D7C5BD02CA}"/>
              </a:ext>
            </a:extLst>
          </p:cNvPr>
          <p:cNvSpPr txBox="1"/>
          <p:nvPr/>
        </p:nvSpPr>
        <p:spPr>
          <a:xfrm>
            <a:off x="7897090" y="5801616"/>
            <a:ext cx="3740727" cy="461665"/>
          </a:xfrm>
          <a:prstGeom prst="rect">
            <a:avLst/>
          </a:prstGeom>
          <a:noFill/>
        </p:spPr>
        <p:txBody>
          <a:bodyPr wrap="square">
            <a:spAutoFit/>
          </a:bodyPr>
          <a:lstStyle/>
          <a:p>
            <a:pPr algn="ctr"/>
            <a:r>
              <a:rPr lang="es-PE" sz="1200" dirty="0">
                <a:solidFill>
                  <a:srgbClr val="FF0000"/>
                </a:solidFill>
              </a:rPr>
              <a:t>Esquema de los componentes de un carro perforador con martillo en fondo. </a:t>
            </a:r>
          </a:p>
        </p:txBody>
      </p:sp>
    </p:spTree>
    <p:extLst>
      <p:ext uri="{BB962C8B-B14F-4D97-AF65-F5344CB8AC3E}">
        <p14:creationId xmlns:p14="http://schemas.microsoft.com/office/powerpoint/2010/main" val="2729574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2CC0ED02-830D-4956-B2E9-239AD34AA70D}"/>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59AC0AB2-64B1-44B5-89E0-FAAA6BEBEE47}"/>
              </a:ext>
            </a:extLst>
          </p:cNvPr>
          <p:cNvSpPr>
            <a:spLocks noGrp="1"/>
          </p:cNvSpPr>
          <p:nvPr>
            <p:ph type="sldNum" sz="quarter" idx="12"/>
          </p:nvPr>
        </p:nvSpPr>
        <p:spPr/>
        <p:txBody>
          <a:bodyPr/>
          <a:lstStyle/>
          <a:p>
            <a:fld id="{510D3C48-01B5-44F0-B018-CA7289F8CA3D}" type="slidenum">
              <a:rPr lang="es-PE" smtClean="0"/>
              <a:t>33</a:t>
            </a:fld>
            <a:endParaRPr lang="es-PE"/>
          </a:p>
        </p:txBody>
      </p:sp>
      <p:sp>
        <p:nvSpPr>
          <p:cNvPr id="7" name="CuadroTexto 6">
            <a:extLst>
              <a:ext uri="{FF2B5EF4-FFF2-40B4-BE49-F238E27FC236}">
                <a16:creationId xmlns:a16="http://schemas.microsoft.com/office/drawing/2014/main" id="{52D6388F-3597-4275-AD93-16F969B5B0E8}"/>
              </a:ext>
            </a:extLst>
          </p:cNvPr>
          <p:cNvSpPr txBox="1"/>
          <p:nvPr/>
        </p:nvSpPr>
        <p:spPr>
          <a:xfrm>
            <a:off x="694592" y="466543"/>
            <a:ext cx="5319346" cy="646331"/>
          </a:xfrm>
          <a:prstGeom prst="rect">
            <a:avLst/>
          </a:prstGeom>
          <a:noFill/>
        </p:spPr>
        <p:txBody>
          <a:bodyPr wrap="square">
            <a:spAutoFit/>
          </a:bodyPr>
          <a:lstStyle/>
          <a:p>
            <a:pPr algn="just"/>
            <a:r>
              <a:rPr lang="es-PE" dirty="0"/>
              <a:t>Si se analiza la fórmula de la potencia proporcionada por una perforadora roto percutiva: </a:t>
            </a:r>
          </a:p>
        </p:txBody>
      </p:sp>
      <p:pic>
        <p:nvPicPr>
          <p:cNvPr id="9" name="Imagen 8">
            <a:extLst>
              <a:ext uri="{FF2B5EF4-FFF2-40B4-BE49-F238E27FC236}">
                <a16:creationId xmlns:a16="http://schemas.microsoft.com/office/drawing/2014/main" id="{1C667236-6F89-4388-8635-9875857B2960}"/>
              </a:ext>
            </a:extLst>
          </p:cNvPr>
          <p:cNvPicPr>
            <a:picLocks noChangeAspect="1"/>
          </p:cNvPicPr>
          <p:nvPr/>
        </p:nvPicPr>
        <p:blipFill>
          <a:blip r:embed="rId2"/>
          <a:stretch>
            <a:fillRect/>
          </a:stretch>
        </p:blipFill>
        <p:spPr>
          <a:xfrm>
            <a:off x="1006238" y="1236228"/>
            <a:ext cx="4341058" cy="1073339"/>
          </a:xfrm>
          <a:prstGeom prst="rect">
            <a:avLst/>
          </a:prstGeom>
        </p:spPr>
      </p:pic>
      <p:pic>
        <p:nvPicPr>
          <p:cNvPr id="11" name="Imagen 10">
            <a:extLst>
              <a:ext uri="{FF2B5EF4-FFF2-40B4-BE49-F238E27FC236}">
                <a16:creationId xmlns:a16="http://schemas.microsoft.com/office/drawing/2014/main" id="{37F5F824-2F5B-4CD3-9155-C23DD3A1503B}"/>
              </a:ext>
            </a:extLst>
          </p:cNvPr>
          <p:cNvPicPr>
            <a:picLocks noChangeAspect="1"/>
          </p:cNvPicPr>
          <p:nvPr/>
        </p:nvPicPr>
        <p:blipFill>
          <a:blip r:embed="rId3"/>
          <a:stretch>
            <a:fillRect/>
          </a:stretch>
        </p:blipFill>
        <p:spPr>
          <a:xfrm>
            <a:off x="694592" y="2567296"/>
            <a:ext cx="5319346" cy="1705446"/>
          </a:xfrm>
          <a:prstGeom prst="rect">
            <a:avLst/>
          </a:prstGeom>
        </p:spPr>
      </p:pic>
      <p:sp>
        <p:nvSpPr>
          <p:cNvPr id="13" name="CuadroTexto 12">
            <a:extLst>
              <a:ext uri="{FF2B5EF4-FFF2-40B4-BE49-F238E27FC236}">
                <a16:creationId xmlns:a16="http://schemas.microsoft.com/office/drawing/2014/main" id="{310F68EC-BE34-4DA0-8B8A-4C3A66C3103F}"/>
              </a:ext>
            </a:extLst>
          </p:cNvPr>
          <p:cNvSpPr txBox="1"/>
          <p:nvPr/>
        </p:nvSpPr>
        <p:spPr>
          <a:xfrm>
            <a:off x="694592" y="4642017"/>
            <a:ext cx="5319347" cy="1754326"/>
          </a:xfrm>
          <a:prstGeom prst="rect">
            <a:avLst/>
          </a:prstGeom>
          <a:noFill/>
        </p:spPr>
        <p:txBody>
          <a:bodyPr wrap="square">
            <a:spAutoFit/>
          </a:bodyPr>
          <a:lstStyle/>
          <a:p>
            <a:pPr algn="just"/>
            <a:r>
              <a:rPr lang="es-PE" dirty="0"/>
              <a:t>se ve que la presión del aire es la variable que tiene una mayor influencia. sobre la velocidad de penetración obtenida con un martillo en fondo. Actualmente, existen equipos sin válvulas que operan a altas presiones, 2 a 2.5 MPa, consiguiendo altos rendimientos. </a:t>
            </a:r>
          </a:p>
        </p:txBody>
      </p:sp>
      <p:sp>
        <p:nvSpPr>
          <p:cNvPr id="15" name="CuadroTexto 14">
            <a:extLst>
              <a:ext uri="{FF2B5EF4-FFF2-40B4-BE49-F238E27FC236}">
                <a16:creationId xmlns:a16="http://schemas.microsoft.com/office/drawing/2014/main" id="{282F50E2-BD08-4AC6-9FC6-34B2019487B6}"/>
              </a:ext>
            </a:extLst>
          </p:cNvPr>
          <p:cNvSpPr txBox="1"/>
          <p:nvPr/>
        </p:nvSpPr>
        <p:spPr>
          <a:xfrm>
            <a:off x="6178062" y="1145273"/>
            <a:ext cx="5299044" cy="646331"/>
          </a:xfrm>
          <a:prstGeom prst="rect">
            <a:avLst/>
          </a:prstGeom>
          <a:noFill/>
        </p:spPr>
        <p:txBody>
          <a:bodyPr wrap="square">
            <a:spAutoFit/>
          </a:bodyPr>
          <a:lstStyle/>
          <a:p>
            <a:pPr algn="just"/>
            <a:r>
              <a:rPr lang="es-PE" dirty="0"/>
              <a:t>Las velocidades de rotación aconsejadas en función del tipo de roca son: </a:t>
            </a:r>
          </a:p>
        </p:txBody>
      </p:sp>
      <p:pic>
        <p:nvPicPr>
          <p:cNvPr id="17" name="Imagen 16">
            <a:extLst>
              <a:ext uri="{FF2B5EF4-FFF2-40B4-BE49-F238E27FC236}">
                <a16:creationId xmlns:a16="http://schemas.microsoft.com/office/drawing/2014/main" id="{0CB26F79-7E6A-484A-9398-3280A26F73B2}"/>
              </a:ext>
            </a:extLst>
          </p:cNvPr>
          <p:cNvPicPr>
            <a:picLocks noChangeAspect="1"/>
          </p:cNvPicPr>
          <p:nvPr/>
        </p:nvPicPr>
        <p:blipFill>
          <a:blip r:embed="rId4"/>
          <a:stretch>
            <a:fillRect/>
          </a:stretch>
        </p:blipFill>
        <p:spPr>
          <a:xfrm>
            <a:off x="6383215" y="1872842"/>
            <a:ext cx="4802547" cy="1962184"/>
          </a:xfrm>
          <a:prstGeom prst="rect">
            <a:avLst/>
          </a:prstGeom>
        </p:spPr>
      </p:pic>
      <p:sp>
        <p:nvSpPr>
          <p:cNvPr id="19" name="CuadroTexto 18">
            <a:extLst>
              <a:ext uri="{FF2B5EF4-FFF2-40B4-BE49-F238E27FC236}">
                <a16:creationId xmlns:a16="http://schemas.microsoft.com/office/drawing/2014/main" id="{01B5A7D9-780B-4EFA-BBB4-15AAA2D73459}"/>
              </a:ext>
            </a:extLst>
          </p:cNvPr>
          <p:cNvSpPr txBox="1"/>
          <p:nvPr/>
        </p:nvSpPr>
        <p:spPr>
          <a:xfrm>
            <a:off x="6327655" y="4057269"/>
            <a:ext cx="5149452" cy="646331"/>
          </a:xfrm>
          <a:prstGeom prst="rect">
            <a:avLst/>
          </a:prstGeom>
          <a:noFill/>
        </p:spPr>
        <p:txBody>
          <a:bodyPr wrap="square">
            <a:spAutoFit/>
          </a:bodyPr>
          <a:lstStyle/>
          <a:p>
            <a:pPr algn="just"/>
            <a:r>
              <a:rPr lang="es-PE" dirty="0"/>
              <a:t>Como regla práctica puede ajustarse la velocidad de rotación a la de avance con la siguiente expresión:</a:t>
            </a:r>
          </a:p>
        </p:txBody>
      </p:sp>
      <p:pic>
        <p:nvPicPr>
          <p:cNvPr id="21" name="Imagen 20">
            <a:extLst>
              <a:ext uri="{FF2B5EF4-FFF2-40B4-BE49-F238E27FC236}">
                <a16:creationId xmlns:a16="http://schemas.microsoft.com/office/drawing/2014/main" id="{79A9C6E9-261A-4C06-8270-5EB6D1D99361}"/>
              </a:ext>
            </a:extLst>
          </p:cNvPr>
          <p:cNvPicPr>
            <a:picLocks noChangeAspect="1"/>
          </p:cNvPicPr>
          <p:nvPr/>
        </p:nvPicPr>
        <p:blipFill>
          <a:blip r:embed="rId5"/>
          <a:stretch>
            <a:fillRect/>
          </a:stretch>
        </p:blipFill>
        <p:spPr>
          <a:xfrm>
            <a:off x="6462347" y="4810239"/>
            <a:ext cx="5011615" cy="572376"/>
          </a:xfrm>
          <a:prstGeom prst="rect">
            <a:avLst/>
          </a:prstGeom>
          <a:ln w="28575">
            <a:solidFill>
              <a:srgbClr val="FF0000"/>
            </a:solidFill>
          </a:ln>
        </p:spPr>
      </p:pic>
    </p:spTree>
    <p:extLst>
      <p:ext uri="{BB962C8B-B14F-4D97-AF65-F5344CB8AC3E}">
        <p14:creationId xmlns:p14="http://schemas.microsoft.com/office/powerpoint/2010/main" val="886423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8C1FBE5-28D5-4899-A91C-BDBB457BF7BF}"/>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663380F8-A720-4045-BCD4-3B921B5FD9BC}"/>
              </a:ext>
            </a:extLst>
          </p:cNvPr>
          <p:cNvSpPr>
            <a:spLocks noGrp="1"/>
          </p:cNvSpPr>
          <p:nvPr>
            <p:ph type="sldNum" sz="quarter" idx="12"/>
          </p:nvPr>
        </p:nvSpPr>
        <p:spPr/>
        <p:txBody>
          <a:bodyPr/>
          <a:lstStyle/>
          <a:p>
            <a:fld id="{510D3C48-01B5-44F0-B018-CA7289F8CA3D}" type="slidenum">
              <a:rPr lang="es-PE" smtClean="0"/>
              <a:t>34</a:t>
            </a:fld>
            <a:endParaRPr lang="es-PE" dirty="0"/>
          </a:p>
        </p:txBody>
      </p:sp>
      <p:pic>
        <p:nvPicPr>
          <p:cNvPr id="7" name="Imagen 6">
            <a:extLst>
              <a:ext uri="{FF2B5EF4-FFF2-40B4-BE49-F238E27FC236}">
                <a16:creationId xmlns:a16="http://schemas.microsoft.com/office/drawing/2014/main" id="{7FBEC99B-D8D6-4818-9EC6-0CB8D7AD6A38}"/>
              </a:ext>
            </a:extLst>
          </p:cNvPr>
          <p:cNvPicPr>
            <a:picLocks noChangeAspect="1"/>
          </p:cNvPicPr>
          <p:nvPr/>
        </p:nvPicPr>
        <p:blipFill>
          <a:blip r:embed="rId2"/>
          <a:stretch>
            <a:fillRect/>
          </a:stretch>
        </p:blipFill>
        <p:spPr>
          <a:xfrm>
            <a:off x="7797338" y="1084082"/>
            <a:ext cx="3556462" cy="4666996"/>
          </a:xfrm>
          <a:prstGeom prst="rect">
            <a:avLst/>
          </a:prstGeom>
        </p:spPr>
      </p:pic>
      <p:sp>
        <p:nvSpPr>
          <p:cNvPr id="9" name="CuadroTexto 8">
            <a:extLst>
              <a:ext uri="{FF2B5EF4-FFF2-40B4-BE49-F238E27FC236}">
                <a16:creationId xmlns:a16="http://schemas.microsoft.com/office/drawing/2014/main" id="{412F015C-B296-449C-8DA9-36278709540F}"/>
              </a:ext>
            </a:extLst>
          </p:cNvPr>
          <p:cNvSpPr txBox="1"/>
          <p:nvPr/>
        </p:nvSpPr>
        <p:spPr>
          <a:xfrm>
            <a:off x="8229600" y="5710019"/>
            <a:ext cx="3253154" cy="461665"/>
          </a:xfrm>
          <a:prstGeom prst="rect">
            <a:avLst/>
          </a:prstGeom>
          <a:noFill/>
        </p:spPr>
        <p:txBody>
          <a:bodyPr wrap="square">
            <a:spAutoFit/>
          </a:bodyPr>
          <a:lstStyle/>
          <a:p>
            <a:r>
              <a:rPr lang="es-PE" sz="1200" dirty="0">
                <a:solidFill>
                  <a:srgbClr val="FF0000"/>
                </a:solidFill>
              </a:rPr>
              <a:t>Velocidad de penetración para diferentes martillos en fondo y presiones de aire </a:t>
            </a:r>
          </a:p>
        </p:txBody>
      </p:sp>
      <p:sp>
        <p:nvSpPr>
          <p:cNvPr id="11" name="CuadroTexto 10">
            <a:extLst>
              <a:ext uri="{FF2B5EF4-FFF2-40B4-BE49-F238E27FC236}">
                <a16:creationId xmlns:a16="http://schemas.microsoft.com/office/drawing/2014/main" id="{222BEEEA-A6B8-4354-9608-A6F17A1DD9F3}"/>
              </a:ext>
            </a:extLst>
          </p:cNvPr>
          <p:cNvSpPr txBox="1"/>
          <p:nvPr/>
        </p:nvSpPr>
        <p:spPr>
          <a:xfrm>
            <a:off x="703385" y="584271"/>
            <a:ext cx="5213838" cy="5078313"/>
          </a:xfrm>
          <a:prstGeom prst="rect">
            <a:avLst/>
          </a:prstGeom>
          <a:noFill/>
        </p:spPr>
        <p:txBody>
          <a:bodyPr wrap="square">
            <a:spAutoFit/>
          </a:bodyPr>
          <a:lstStyle/>
          <a:p>
            <a:pPr marL="285750" indent="-285750" algn="just">
              <a:buFont typeface="Wingdings" panose="05000000000000000000" pitchFamily="2" charset="2"/>
              <a:buChar char="q"/>
            </a:pPr>
            <a:r>
              <a:rPr lang="es-PE" dirty="0"/>
              <a:t>Además del aire, como fluido de barrido puede emplearse el agua y la inyección de un espumante. </a:t>
            </a:r>
          </a:p>
          <a:p>
            <a:pPr marL="285750" indent="-285750" algn="just">
              <a:buFont typeface="Wingdings" panose="05000000000000000000" pitchFamily="2" charset="2"/>
              <a:buChar char="q"/>
            </a:pPr>
            <a:endParaRPr lang="es-PE" dirty="0"/>
          </a:p>
          <a:p>
            <a:pPr marL="285750" indent="-285750" algn="just">
              <a:buFont typeface="Wingdings" panose="05000000000000000000" pitchFamily="2" charset="2"/>
              <a:buChar char="q"/>
            </a:pPr>
            <a:r>
              <a:rPr lang="es-PE" dirty="0"/>
              <a:t>La lubricación de los martillos en fondo es de vital importancia. Los consumos de aceite varían con los diferentes modelos, pero como regla general se recomienda 1 litro de aceite por hora por cada 17 m3/ min. de caudal de aire suministrado. </a:t>
            </a:r>
          </a:p>
          <a:p>
            <a:pPr marL="285750" indent="-285750" algn="just">
              <a:buFont typeface="Wingdings" panose="05000000000000000000" pitchFamily="2" charset="2"/>
              <a:buChar char="q"/>
            </a:pPr>
            <a:endParaRPr lang="es-PE" dirty="0"/>
          </a:p>
          <a:p>
            <a:pPr marL="285750" indent="-285750" algn="just">
              <a:buFont typeface="Wingdings" panose="05000000000000000000" pitchFamily="2" charset="2"/>
              <a:buChar char="q"/>
            </a:pPr>
            <a:r>
              <a:rPr lang="es-PE" dirty="0"/>
              <a:t>Cuando se perfora a alta presión se aconseja un consumo mínimo continuo de 1 lt/h. </a:t>
            </a:r>
          </a:p>
          <a:p>
            <a:pPr marL="285750" indent="-285750" algn="just">
              <a:buFont typeface="Wingdings" panose="05000000000000000000" pitchFamily="2" charset="2"/>
              <a:buChar char="q"/>
            </a:pPr>
            <a:endParaRPr lang="es-PE" dirty="0"/>
          </a:p>
          <a:p>
            <a:pPr marL="285750" indent="-285750" algn="just">
              <a:buFont typeface="Wingdings" panose="05000000000000000000" pitchFamily="2" charset="2"/>
              <a:buChar char="q"/>
            </a:pPr>
            <a:r>
              <a:rPr lang="es-PE" dirty="0"/>
              <a:t>Si se emplea agua o espumantes debe aumentarse la cantidad de aceite. </a:t>
            </a:r>
          </a:p>
          <a:p>
            <a:pPr marL="285750" indent="-285750" algn="just">
              <a:buFont typeface="Wingdings" panose="05000000000000000000" pitchFamily="2" charset="2"/>
              <a:buChar char="q"/>
            </a:pPr>
            <a:endParaRPr lang="es-PE" dirty="0"/>
          </a:p>
          <a:p>
            <a:pPr marL="285750" indent="-285750" algn="just">
              <a:buFont typeface="Wingdings" panose="05000000000000000000" pitchFamily="2" charset="2"/>
              <a:buChar char="q"/>
            </a:pPr>
            <a:r>
              <a:rPr lang="es-PE" dirty="0"/>
              <a:t>La velocidad de penetración depende de las presiones en función de tipo de martillos como se aprecia en la fig. a la izquierda.</a:t>
            </a:r>
          </a:p>
        </p:txBody>
      </p:sp>
    </p:spTree>
    <p:extLst>
      <p:ext uri="{BB962C8B-B14F-4D97-AF65-F5344CB8AC3E}">
        <p14:creationId xmlns:p14="http://schemas.microsoft.com/office/powerpoint/2010/main" val="2944084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746E193-B3AB-4DEB-BF30-D5696B96EA80}"/>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243D8DB3-5CCF-4B6B-95F1-90AB36B88815}"/>
              </a:ext>
            </a:extLst>
          </p:cNvPr>
          <p:cNvSpPr>
            <a:spLocks noGrp="1"/>
          </p:cNvSpPr>
          <p:nvPr>
            <p:ph type="sldNum" sz="quarter" idx="12"/>
          </p:nvPr>
        </p:nvSpPr>
        <p:spPr/>
        <p:txBody>
          <a:bodyPr/>
          <a:lstStyle/>
          <a:p>
            <a:fld id="{510D3C48-01B5-44F0-B018-CA7289F8CA3D}" type="slidenum">
              <a:rPr lang="es-PE" smtClean="0"/>
              <a:t>35</a:t>
            </a:fld>
            <a:endParaRPr lang="es-PE"/>
          </a:p>
        </p:txBody>
      </p:sp>
      <p:sp>
        <p:nvSpPr>
          <p:cNvPr id="6" name="CuadroTexto 5">
            <a:extLst>
              <a:ext uri="{FF2B5EF4-FFF2-40B4-BE49-F238E27FC236}">
                <a16:creationId xmlns:a16="http://schemas.microsoft.com/office/drawing/2014/main" id="{46C31E71-D68C-424F-90DD-FB47CF1AD465}"/>
              </a:ext>
            </a:extLst>
          </p:cNvPr>
          <p:cNvSpPr txBox="1"/>
          <p:nvPr/>
        </p:nvSpPr>
        <p:spPr>
          <a:xfrm>
            <a:off x="838199" y="512166"/>
            <a:ext cx="10167851" cy="523220"/>
          </a:xfrm>
          <a:prstGeom prst="rect">
            <a:avLst/>
          </a:prstGeom>
          <a:noFill/>
        </p:spPr>
        <p:txBody>
          <a:bodyPr wrap="square">
            <a:spAutoFit/>
          </a:bodyPr>
          <a:lstStyle/>
          <a:p>
            <a:pPr algn="ctr"/>
            <a:r>
              <a:rPr lang="es-PE" sz="2800" b="1" dirty="0">
                <a:solidFill>
                  <a:srgbClr val="7030A0"/>
                </a:solidFill>
              </a:rPr>
              <a:t>Características de algunos Martillos en fondo</a:t>
            </a:r>
          </a:p>
        </p:txBody>
      </p:sp>
      <p:pic>
        <p:nvPicPr>
          <p:cNvPr id="8" name="Imagen 7">
            <a:extLst>
              <a:ext uri="{FF2B5EF4-FFF2-40B4-BE49-F238E27FC236}">
                <a16:creationId xmlns:a16="http://schemas.microsoft.com/office/drawing/2014/main" id="{8E62353A-A3A5-417C-A9E9-D83A4090D114}"/>
              </a:ext>
            </a:extLst>
          </p:cNvPr>
          <p:cNvPicPr>
            <a:picLocks noChangeAspect="1"/>
          </p:cNvPicPr>
          <p:nvPr/>
        </p:nvPicPr>
        <p:blipFill>
          <a:blip r:embed="rId2"/>
          <a:stretch>
            <a:fillRect/>
          </a:stretch>
        </p:blipFill>
        <p:spPr>
          <a:xfrm>
            <a:off x="703384" y="2463226"/>
            <a:ext cx="6190644" cy="1501672"/>
          </a:xfrm>
          <a:prstGeom prst="rect">
            <a:avLst/>
          </a:prstGeom>
        </p:spPr>
      </p:pic>
      <p:sp>
        <p:nvSpPr>
          <p:cNvPr id="10" name="CuadroTexto 9">
            <a:extLst>
              <a:ext uri="{FF2B5EF4-FFF2-40B4-BE49-F238E27FC236}">
                <a16:creationId xmlns:a16="http://schemas.microsoft.com/office/drawing/2014/main" id="{964DCD6B-730A-49B6-B597-4E445028E59E}"/>
              </a:ext>
            </a:extLst>
          </p:cNvPr>
          <p:cNvSpPr txBox="1"/>
          <p:nvPr/>
        </p:nvSpPr>
        <p:spPr>
          <a:xfrm>
            <a:off x="703386" y="985899"/>
            <a:ext cx="5301760" cy="1477328"/>
          </a:xfrm>
          <a:prstGeom prst="rect">
            <a:avLst/>
          </a:prstGeom>
          <a:noFill/>
        </p:spPr>
        <p:txBody>
          <a:bodyPr wrap="square">
            <a:spAutoFit/>
          </a:bodyPr>
          <a:lstStyle/>
          <a:p>
            <a:pPr algn="just"/>
            <a:r>
              <a:rPr lang="es-PE" dirty="0"/>
              <a:t>En la actualidad, el sistema de martillo en fondo en el rango de 76 a 125 mm está siendo desplazado por la perforación hidráulica con martillo en cabeza. </a:t>
            </a:r>
          </a:p>
          <a:p>
            <a:pPr algn="just"/>
            <a:r>
              <a:rPr lang="es-PE" dirty="0"/>
              <a:t>En la Tabla se indican las características técnicas de algunos martillos en fondo. </a:t>
            </a:r>
          </a:p>
        </p:txBody>
      </p:sp>
      <p:pic>
        <p:nvPicPr>
          <p:cNvPr id="3074" name="Picture 2" descr="Resultado de imagen de perforadora con martillo en fondo">
            <a:extLst>
              <a:ext uri="{FF2B5EF4-FFF2-40B4-BE49-F238E27FC236}">
                <a16:creationId xmlns:a16="http://schemas.microsoft.com/office/drawing/2014/main" id="{DEF5C4EF-CAD6-43B1-8D39-65180B3F63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r="17552"/>
          <a:stretch/>
        </p:blipFill>
        <p:spPr bwMode="auto">
          <a:xfrm>
            <a:off x="6894028" y="1127067"/>
            <a:ext cx="4544278" cy="51842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de caracteristicas de perforadora con martillo en fondo">
            <a:extLst>
              <a:ext uri="{FF2B5EF4-FFF2-40B4-BE49-F238E27FC236}">
                <a16:creationId xmlns:a16="http://schemas.microsoft.com/office/drawing/2014/main" id="{69CA7881-7DD3-4B9F-BCEB-8D27A8914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85" y="4197909"/>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de caracteristicas de perforadora con martillo en fondo">
            <a:extLst>
              <a:ext uri="{FF2B5EF4-FFF2-40B4-BE49-F238E27FC236}">
                <a16:creationId xmlns:a16="http://schemas.microsoft.com/office/drawing/2014/main" id="{1ABA6B06-9854-4ABD-BB66-1CECE27EAA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945" b="12359"/>
          <a:stretch/>
        </p:blipFill>
        <p:spPr bwMode="auto">
          <a:xfrm>
            <a:off x="3165764" y="4428586"/>
            <a:ext cx="3168534" cy="201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767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241115E-61F4-4A3A-BFC6-E373155DC331}"/>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0E2F1C02-B935-4A90-980B-BE3F86DA7F65}"/>
              </a:ext>
            </a:extLst>
          </p:cNvPr>
          <p:cNvSpPr>
            <a:spLocks noGrp="1"/>
          </p:cNvSpPr>
          <p:nvPr>
            <p:ph type="sldNum" sz="quarter" idx="12"/>
          </p:nvPr>
        </p:nvSpPr>
        <p:spPr/>
        <p:txBody>
          <a:bodyPr/>
          <a:lstStyle/>
          <a:p>
            <a:fld id="{510D3C48-01B5-44F0-B018-CA7289F8CA3D}" type="slidenum">
              <a:rPr lang="es-PE" smtClean="0"/>
              <a:t>36</a:t>
            </a:fld>
            <a:endParaRPr lang="es-PE"/>
          </a:p>
        </p:txBody>
      </p:sp>
      <p:sp>
        <p:nvSpPr>
          <p:cNvPr id="6" name="CuadroTexto 5">
            <a:extLst>
              <a:ext uri="{FF2B5EF4-FFF2-40B4-BE49-F238E27FC236}">
                <a16:creationId xmlns:a16="http://schemas.microsoft.com/office/drawing/2014/main" id="{335B1904-21C4-4351-B1F5-03049490AE09}"/>
              </a:ext>
            </a:extLst>
          </p:cNvPr>
          <p:cNvSpPr txBox="1"/>
          <p:nvPr/>
        </p:nvSpPr>
        <p:spPr>
          <a:xfrm>
            <a:off x="838199" y="538542"/>
            <a:ext cx="9550139" cy="584775"/>
          </a:xfrm>
          <a:prstGeom prst="rect">
            <a:avLst/>
          </a:prstGeom>
          <a:noFill/>
        </p:spPr>
        <p:txBody>
          <a:bodyPr wrap="square">
            <a:spAutoFit/>
          </a:bodyPr>
          <a:lstStyle/>
          <a:p>
            <a:pPr algn="ctr"/>
            <a:r>
              <a:rPr lang="es-PE" sz="3200" b="1" dirty="0">
                <a:solidFill>
                  <a:srgbClr val="7030A0"/>
                </a:solidFill>
              </a:rPr>
              <a:t>Ventajas y desventajas de martillos en fondo</a:t>
            </a:r>
          </a:p>
        </p:txBody>
      </p:sp>
      <p:sp>
        <p:nvSpPr>
          <p:cNvPr id="8" name="CuadroTexto 7">
            <a:extLst>
              <a:ext uri="{FF2B5EF4-FFF2-40B4-BE49-F238E27FC236}">
                <a16:creationId xmlns:a16="http://schemas.microsoft.com/office/drawing/2014/main" id="{E36DF93D-D070-4D79-8B26-90DA84C22DEA}"/>
              </a:ext>
            </a:extLst>
          </p:cNvPr>
          <p:cNvSpPr txBox="1"/>
          <p:nvPr/>
        </p:nvSpPr>
        <p:spPr>
          <a:xfrm>
            <a:off x="703385" y="1248491"/>
            <a:ext cx="6128238" cy="5232202"/>
          </a:xfrm>
          <a:prstGeom prst="rect">
            <a:avLst/>
          </a:prstGeom>
          <a:noFill/>
        </p:spPr>
        <p:txBody>
          <a:bodyPr wrap="square">
            <a:spAutoFit/>
          </a:bodyPr>
          <a:lstStyle/>
          <a:p>
            <a:pPr algn="just"/>
            <a:r>
              <a:rPr lang="es-PE" dirty="0"/>
              <a:t>Las ventajas de la perforación con martillo en fondo, frente a otros sistemas, son: </a:t>
            </a:r>
          </a:p>
          <a:p>
            <a:pPr algn="just"/>
            <a:endParaRPr lang="es-PE" dirty="0"/>
          </a:p>
          <a:p>
            <a:pPr marL="285750" indent="-285750" algn="just">
              <a:buFont typeface="Wingdings" panose="05000000000000000000" pitchFamily="2" charset="2"/>
              <a:buChar char="q"/>
            </a:pPr>
            <a:r>
              <a:rPr lang="es-PE" sz="1400" dirty="0"/>
              <a:t>La velocidad de penetración se mantiene prácticamente constante a medida que aumenta la profundidad de los taladros.</a:t>
            </a:r>
          </a:p>
          <a:p>
            <a:pPr marL="285750" indent="-285750" algn="just">
              <a:buFont typeface="Wingdings" panose="05000000000000000000" pitchFamily="2" charset="2"/>
              <a:buChar char="q"/>
            </a:pPr>
            <a:r>
              <a:rPr lang="es-PE" sz="1400" dirty="0"/>
              <a:t>Los desgastes de las brocas son menores que con martillo en cabeza debido a que el aire de accionamiento que pasa a través de la boca limpiando la superficie del fondo asciende eficazmente por el pequeño espacio anular que queda entre la tubería y la pared del taladro. </a:t>
            </a:r>
          </a:p>
          <a:p>
            <a:pPr marL="285750" indent="-285750" algn="just">
              <a:buFont typeface="Wingdings" panose="05000000000000000000" pitchFamily="2" charset="2"/>
              <a:buChar char="q"/>
            </a:pPr>
            <a:r>
              <a:rPr lang="es-PE" sz="1400" dirty="0"/>
              <a:t>Vida más larga de los tubos que de las varillas y manguitos. </a:t>
            </a:r>
          </a:p>
          <a:p>
            <a:pPr marL="285750" indent="-285750" algn="just">
              <a:buFont typeface="Wingdings" panose="05000000000000000000" pitchFamily="2" charset="2"/>
              <a:buChar char="q"/>
            </a:pPr>
            <a:r>
              <a:rPr lang="es-PE" sz="1400" dirty="0"/>
              <a:t>Desviaciones de los taladros muy pequeñas, por lo que son apropiados para taladros de gran longitud. </a:t>
            </a:r>
          </a:p>
          <a:p>
            <a:pPr marL="285750" indent="-285750" algn="just">
              <a:buFont typeface="Wingdings" panose="05000000000000000000" pitchFamily="2" charset="2"/>
              <a:buChar char="q"/>
            </a:pPr>
            <a:r>
              <a:rPr lang="es-PE" sz="1400" dirty="0"/>
              <a:t>La menor energía por impacto y la alta frecuencia de golpeo favorecen su empleo en formaciones descompuestas o con estratificación desfavorable.</a:t>
            </a:r>
          </a:p>
          <a:p>
            <a:pPr marL="285750" indent="-285750" algn="just">
              <a:buFont typeface="Wingdings" panose="05000000000000000000" pitchFamily="2" charset="2"/>
              <a:buChar char="q"/>
            </a:pPr>
            <a:r>
              <a:rPr lang="es-PE" sz="1400" dirty="0"/>
              <a:t>Se precisa un par y una velocidad de rotación menores que en otros métodos de perforación. </a:t>
            </a:r>
          </a:p>
          <a:p>
            <a:pPr marL="285750" indent="-285750" algn="just">
              <a:buFont typeface="Wingdings" panose="05000000000000000000" pitchFamily="2" charset="2"/>
              <a:buChar char="q"/>
            </a:pPr>
            <a:r>
              <a:rPr lang="es-PE" sz="1400" dirty="0"/>
              <a:t>No se necesitan barras de carga y con carros de pequeña envergadura es posible perforar taladros de gran diámetro a profundidades elevadas. </a:t>
            </a:r>
          </a:p>
          <a:p>
            <a:pPr marL="285750" indent="-285750" algn="just">
              <a:buFont typeface="Wingdings" panose="05000000000000000000" pitchFamily="2" charset="2"/>
              <a:buChar char="q"/>
            </a:pPr>
            <a:r>
              <a:rPr lang="es-PE" sz="1400" dirty="0"/>
              <a:t>El coste por metro lineal es en diámetros grandes y rocas muy duras menor que con perforación rotativa. </a:t>
            </a:r>
          </a:p>
          <a:p>
            <a:pPr marL="285750" indent="-285750" algn="just">
              <a:buFont typeface="Wingdings" panose="05000000000000000000" pitchFamily="2" charset="2"/>
              <a:buChar char="q"/>
            </a:pPr>
            <a:r>
              <a:rPr lang="es-PE" sz="1400" dirty="0"/>
              <a:t>El consumo de aire es más bajo que con martillo en cabeza neumático. </a:t>
            </a:r>
          </a:p>
          <a:p>
            <a:pPr marL="285750" indent="-285750" algn="just">
              <a:buFont typeface="Wingdings" panose="05000000000000000000" pitchFamily="2" charset="2"/>
              <a:buChar char="q"/>
            </a:pPr>
            <a:r>
              <a:rPr lang="es-PE" sz="1400" dirty="0"/>
              <a:t>El nivel de ruido en la zona de trabajo es inferior al estar el martillo dentro de los taladros. </a:t>
            </a:r>
          </a:p>
        </p:txBody>
      </p:sp>
      <p:sp>
        <p:nvSpPr>
          <p:cNvPr id="10" name="CuadroTexto 9">
            <a:extLst>
              <a:ext uri="{FF2B5EF4-FFF2-40B4-BE49-F238E27FC236}">
                <a16:creationId xmlns:a16="http://schemas.microsoft.com/office/drawing/2014/main" id="{D5315F0F-32AB-4E64-BD1C-E3D13160E1B0}"/>
              </a:ext>
            </a:extLst>
          </p:cNvPr>
          <p:cNvSpPr txBox="1"/>
          <p:nvPr/>
        </p:nvSpPr>
        <p:spPr>
          <a:xfrm>
            <a:off x="7192108" y="1231085"/>
            <a:ext cx="4317023" cy="3293209"/>
          </a:xfrm>
          <a:prstGeom prst="rect">
            <a:avLst/>
          </a:prstGeom>
          <a:noFill/>
        </p:spPr>
        <p:txBody>
          <a:bodyPr wrap="square">
            <a:spAutoFit/>
          </a:bodyPr>
          <a:lstStyle/>
          <a:p>
            <a:pPr algn="just"/>
            <a:r>
              <a:rPr lang="es-PE" dirty="0"/>
              <a:t>Por el contrario, los inconvenientes que presenta son: </a:t>
            </a:r>
          </a:p>
          <a:p>
            <a:pPr algn="just"/>
            <a:endParaRPr lang="es-PE" dirty="0"/>
          </a:p>
          <a:p>
            <a:pPr marL="285750" indent="-285750" algn="just">
              <a:buFont typeface="Wingdings" panose="05000000000000000000" pitchFamily="2" charset="2"/>
              <a:buChar char="q"/>
            </a:pPr>
            <a:r>
              <a:rPr lang="es-PE" sz="1400" dirty="0"/>
              <a:t>Velocidades de penetración bajas. </a:t>
            </a:r>
          </a:p>
          <a:p>
            <a:pPr marL="285750" indent="-285750" algn="just">
              <a:buFont typeface="Wingdings" panose="05000000000000000000" pitchFamily="2" charset="2"/>
              <a:buChar char="q"/>
            </a:pPr>
            <a:r>
              <a:rPr lang="es-PE" sz="1400" dirty="0"/>
              <a:t>Cada martillo está diseñado para una gama de diámetros muy estrecha que oscila en unos 12 </a:t>
            </a:r>
            <a:r>
              <a:rPr lang="es-PE" sz="1400" dirty="0" err="1"/>
              <a:t>mm.</a:t>
            </a:r>
            <a:r>
              <a:rPr lang="es-PE" sz="1400" dirty="0"/>
              <a:t> </a:t>
            </a:r>
          </a:p>
          <a:p>
            <a:pPr marL="285750" indent="-285750" algn="just">
              <a:buFont typeface="Wingdings" panose="05000000000000000000" pitchFamily="2" charset="2"/>
              <a:buChar char="q"/>
            </a:pPr>
            <a:r>
              <a:rPr lang="es-PE" sz="1400" dirty="0"/>
              <a:t>El diámetro más pequeño está limitado por las dimensiones del martillo con un rendimiento aceptable, que en la actualidad es de unos 76 </a:t>
            </a:r>
            <a:r>
              <a:rPr lang="es-PE" sz="1400" dirty="0" err="1"/>
              <a:t>mm.</a:t>
            </a:r>
            <a:r>
              <a:rPr lang="es-PE" sz="1400" dirty="0"/>
              <a:t> </a:t>
            </a:r>
          </a:p>
          <a:p>
            <a:pPr marL="285750" indent="-285750" algn="just">
              <a:buFont typeface="Wingdings" panose="05000000000000000000" pitchFamily="2" charset="2"/>
              <a:buChar char="q"/>
            </a:pPr>
            <a:r>
              <a:rPr lang="es-PE" sz="1400" dirty="0"/>
              <a:t>Existe un riesgo de pérdida del martillo dentro delos taladros por atranques y desprendimientos del mismo. </a:t>
            </a:r>
          </a:p>
          <a:p>
            <a:pPr marL="285750" indent="-285750" algn="just">
              <a:buFont typeface="Wingdings" panose="05000000000000000000" pitchFamily="2" charset="2"/>
              <a:buChar char="q"/>
            </a:pPr>
            <a:r>
              <a:rPr lang="es-PE" sz="1400" dirty="0"/>
              <a:t>Se precisan compresores de alta presión con elevados consumos energéticos.</a:t>
            </a:r>
          </a:p>
        </p:txBody>
      </p:sp>
    </p:spTree>
    <p:extLst>
      <p:ext uri="{BB962C8B-B14F-4D97-AF65-F5344CB8AC3E}">
        <p14:creationId xmlns:p14="http://schemas.microsoft.com/office/powerpoint/2010/main" val="3448197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CA3BC4-36A5-44C8-A5ED-0EF0D31E9B8A}"/>
              </a:ext>
            </a:extLst>
          </p:cNvPr>
          <p:cNvSpPr>
            <a:spLocks noGrp="1"/>
          </p:cNvSpPr>
          <p:nvPr>
            <p:ph type="title"/>
          </p:nvPr>
        </p:nvSpPr>
        <p:spPr/>
        <p:txBody>
          <a:bodyPr/>
          <a:lstStyle/>
          <a:p>
            <a:r>
              <a:rPr lang="es-PE" b="1" dirty="0"/>
              <a:t>2.6. SISTEMAS DE AVANCES</a:t>
            </a:r>
          </a:p>
        </p:txBody>
      </p:sp>
      <p:sp>
        <p:nvSpPr>
          <p:cNvPr id="4" name="Marcador de fecha 3">
            <a:extLst>
              <a:ext uri="{FF2B5EF4-FFF2-40B4-BE49-F238E27FC236}">
                <a16:creationId xmlns:a16="http://schemas.microsoft.com/office/drawing/2014/main" id="{D5331477-7FE5-480B-81F2-A4FC696B55DE}"/>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133405B0-2411-406A-920C-3F5C2C2E4700}"/>
              </a:ext>
            </a:extLst>
          </p:cNvPr>
          <p:cNvSpPr>
            <a:spLocks noGrp="1"/>
          </p:cNvSpPr>
          <p:nvPr>
            <p:ph type="sldNum" sz="quarter" idx="12"/>
          </p:nvPr>
        </p:nvSpPr>
        <p:spPr/>
        <p:txBody>
          <a:bodyPr/>
          <a:lstStyle/>
          <a:p>
            <a:fld id="{510D3C48-01B5-44F0-B018-CA7289F8CA3D}" type="slidenum">
              <a:rPr lang="es-PE" smtClean="0"/>
              <a:t>37</a:t>
            </a:fld>
            <a:endParaRPr lang="es-PE" dirty="0"/>
          </a:p>
        </p:txBody>
      </p:sp>
      <p:sp>
        <p:nvSpPr>
          <p:cNvPr id="7" name="CuadroTexto 6">
            <a:extLst>
              <a:ext uri="{FF2B5EF4-FFF2-40B4-BE49-F238E27FC236}">
                <a16:creationId xmlns:a16="http://schemas.microsoft.com/office/drawing/2014/main" id="{0487F979-757D-41D2-93D0-903CAB0A6386}"/>
              </a:ext>
            </a:extLst>
          </p:cNvPr>
          <p:cNvSpPr txBox="1"/>
          <p:nvPr/>
        </p:nvSpPr>
        <p:spPr>
          <a:xfrm>
            <a:off x="660543" y="1409113"/>
            <a:ext cx="5353396" cy="4524315"/>
          </a:xfrm>
          <a:prstGeom prst="rect">
            <a:avLst/>
          </a:prstGeom>
          <a:noFill/>
        </p:spPr>
        <p:txBody>
          <a:bodyPr wrap="square">
            <a:spAutoFit/>
          </a:bodyPr>
          <a:lstStyle/>
          <a:p>
            <a:pPr algn="just"/>
            <a:r>
              <a:rPr lang="es-PE" dirty="0"/>
              <a:t>Como se ha indicado anteriormente, para obtener un rendimiento elevado de las perforadoras las brocas deben estar en contacto con la roca y en la posición adecuada en el momento en que el pistón transmite su energía mediante el mecanismo de impactos. </a:t>
            </a:r>
          </a:p>
          <a:p>
            <a:pPr algn="just"/>
            <a:r>
              <a:rPr lang="es-PE" dirty="0"/>
              <a:t>Para conseguir esto, tanto en la perforación manual como en la mecanizada se debe ejercer un empuje sobre la broca que oscila entre los 3 y 5 KN, para los equipos de tipo pequeño, hasta los mayores de 15 KN en las perforadoras grandes. </a:t>
            </a:r>
          </a:p>
          <a:p>
            <a:pPr algn="just"/>
            <a:r>
              <a:rPr lang="es-PE" dirty="0"/>
              <a:t>Los sistemas de avance pueden ser los siguientes: </a:t>
            </a:r>
          </a:p>
          <a:p>
            <a:pPr marL="623888" indent="-285750" algn="just">
              <a:buFont typeface="Wingdings" panose="05000000000000000000" pitchFamily="2" charset="2"/>
              <a:buChar char="q"/>
              <a:tabLst>
                <a:tab pos="623888" algn="l"/>
              </a:tabLst>
            </a:pPr>
            <a:r>
              <a:rPr lang="es-PE" dirty="0"/>
              <a:t>Empujadores. </a:t>
            </a:r>
          </a:p>
          <a:p>
            <a:pPr marL="623888" indent="-285750" algn="just">
              <a:buFont typeface="Wingdings" panose="05000000000000000000" pitchFamily="2" charset="2"/>
              <a:buChar char="q"/>
              <a:tabLst>
                <a:tab pos="623888" algn="l"/>
              </a:tabLst>
            </a:pPr>
            <a:r>
              <a:rPr lang="es-PE" dirty="0"/>
              <a:t>Deslizaderas de cadena. </a:t>
            </a:r>
          </a:p>
          <a:p>
            <a:pPr marL="623888" indent="-285750" algn="just">
              <a:buFont typeface="Wingdings" panose="05000000000000000000" pitchFamily="2" charset="2"/>
              <a:buChar char="q"/>
              <a:tabLst>
                <a:tab pos="623888" algn="l"/>
              </a:tabLst>
            </a:pPr>
            <a:r>
              <a:rPr lang="es-PE" dirty="0"/>
              <a:t>Deslizaderas de tornillo. </a:t>
            </a:r>
          </a:p>
          <a:p>
            <a:pPr marL="623888" indent="-285750" algn="just">
              <a:buFont typeface="Wingdings" panose="05000000000000000000" pitchFamily="2" charset="2"/>
              <a:buChar char="q"/>
              <a:tabLst>
                <a:tab pos="623888" algn="l"/>
              </a:tabLst>
            </a:pPr>
            <a:r>
              <a:rPr lang="es-PE" dirty="0"/>
              <a:t>Deslizaderas de cable. </a:t>
            </a:r>
          </a:p>
          <a:p>
            <a:pPr marL="623888" indent="-285750" algn="just">
              <a:buFont typeface="Wingdings" panose="05000000000000000000" pitchFamily="2" charset="2"/>
              <a:buChar char="q"/>
              <a:tabLst>
                <a:tab pos="623888" algn="l"/>
              </a:tabLst>
            </a:pPr>
            <a:r>
              <a:rPr lang="es-PE" dirty="0"/>
              <a:t>Deslizaderas hidráulicas. </a:t>
            </a:r>
          </a:p>
        </p:txBody>
      </p:sp>
      <p:pic>
        <p:nvPicPr>
          <p:cNvPr id="8" name="Imagen 7">
            <a:extLst>
              <a:ext uri="{FF2B5EF4-FFF2-40B4-BE49-F238E27FC236}">
                <a16:creationId xmlns:a16="http://schemas.microsoft.com/office/drawing/2014/main" id="{CB124DF9-7C47-41E6-AF57-6CB3FB3166D2}"/>
              </a:ext>
            </a:extLst>
          </p:cNvPr>
          <p:cNvPicPr>
            <a:picLocks noChangeAspect="1"/>
          </p:cNvPicPr>
          <p:nvPr/>
        </p:nvPicPr>
        <p:blipFill rotWithShape="1">
          <a:blip r:embed="rId2"/>
          <a:srcRect t="20547" b="29872"/>
          <a:stretch/>
        </p:blipFill>
        <p:spPr>
          <a:xfrm>
            <a:off x="6525431" y="4200793"/>
            <a:ext cx="5040086" cy="2057947"/>
          </a:xfrm>
          <a:prstGeom prst="rect">
            <a:avLst/>
          </a:prstGeom>
        </p:spPr>
      </p:pic>
      <p:sp>
        <p:nvSpPr>
          <p:cNvPr id="10" name="CuadroTexto 9">
            <a:extLst>
              <a:ext uri="{FF2B5EF4-FFF2-40B4-BE49-F238E27FC236}">
                <a16:creationId xmlns:a16="http://schemas.microsoft.com/office/drawing/2014/main" id="{C9D92A71-7912-42B9-BADE-2F44C5B00ABF}"/>
              </a:ext>
            </a:extLst>
          </p:cNvPr>
          <p:cNvSpPr txBox="1"/>
          <p:nvPr/>
        </p:nvSpPr>
        <p:spPr>
          <a:xfrm>
            <a:off x="6432348" y="1381183"/>
            <a:ext cx="5226253" cy="3108543"/>
          </a:xfrm>
          <a:prstGeom prst="rect">
            <a:avLst/>
          </a:prstGeom>
          <a:noFill/>
        </p:spPr>
        <p:txBody>
          <a:bodyPr wrap="square">
            <a:spAutoFit/>
          </a:bodyPr>
          <a:lstStyle/>
          <a:p>
            <a:pPr algn="just"/>
            <a:r>
              <a:rPr lang="es-PE" sz="2600" b="1" dirty="0">
                <a:solidFill>
                  <a:srgbClr val="7030A0"/>
                </a:solidFill>
              </a:rPr>
              <a:t>2.6.1. Empujadores o barra de avance</a:t>
            </a:r>
          </a:p>
          <a:p>
            <a:pPr algn="just"/>
            <a:r>
              <a:rPr lang="es-PE" b="1" dirty="0"/>
              <a:t> </a:t>
            </a:r>
          </a:p>
          <a:p>
            <a:pPr algn="just"/>
            <a:r>
              <a:rPr lang="es-PE" dirty="0"/>
              <a:t>Básicamente, un empujador consta de dos tubos. Uno exterior de aluminio o de un metal ligero, y otro interior de acero que es el que va unido a la perforadora. El tubo interior actúa como un pistón de doble efecto, controlándose su posición y fuerza de empuje con una válvula que va conectada al circuito de aire comprimido.</a:t>
            </a:r>
          </a:p>
        </p:txBody>
      </p:sp>
    </p:spTree>
    <p:extLst>
      <p:ext uri="{BB962C8B-B14F-4D97-AF65-F5344CB8AC3E}">
        <p14:creationId xmlns:p14="http://schemas.microsoft.com/office/powerpoint/2010/main" val="573943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EBAA650-D28A-46A7-A58A-74EB43D3DC46}"/>
              </a:ext>
            </a:extLst>
          </p:cNvPr>
          <p:cNvPicPr>
            <a:picLocks noChangeAspect="1"/>
          </p:cNvPicPr>
          <p:nvPr/>
        </p:nvPicPr>
        <p:blipFill rotWithShape="1">
          <a:blip r:embed="rId2"/>
          <a:srcRect l="19231" t="3500" r="16854" b="3847"/>
          <a:stretch/>
        </p:blipFill>
        <p:spPr>
          <a:xfrm>
            <a:off x="6565234" y="2850652"/>
            <a:ext cx="3044759" cy="3310326"/>
          </a:xfrm>
          <a:prstGeom prst="rect">
            <a:avLst/>
          </a:prstGeom>
        </p:spPr>
      </p:pic>
      <p:sp>
        <p:nvSpPr>
          <p:cNvPr id="4" name="Marcador de fecha 3">
            <a:extLst>
              <a:ext uri="{FF2B5EF4-FFF2-40B4-BE49-F238E27FC236}">
                <a16:creationId xmlns:a16="http://schemas.microsoft.com/office/drawing/2014/main" id="{3E1FEF9B-4870-4061-A264-4D3C1FCED3F4}"/>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924BAAC1-2F48-44B6-9CA0-C4FE4A9D416E}"/>
              </a:ext>
            </a:extLst>
          </p:cNvPr>
          <p:cNvSpPr>
            <a:spLocks noGrp="1"/>
          </p:cNvSpPr>
          <p:nvPr>
            <p:ph type="sldNum" sz="quarter" idx="12"/>
          </p:nvPr>
        </p:nvSpPr>
        <p:spPr/>
        <p:txBody>
          <a:bodyPr/>
          <a:lstStyle/>
          <a:p>
            <a:fld id="{510D3C48-01B5-44F0-B018-CA7289F8CA3D}" type="slidenum">
              <a:rPr lang="es-PE" smtClean="0"/>
              <a:t>38</a:t>
            </a:fld>
            <a:endParaRPr lang="es-PE"/>
          </a:p>
        </p:txBody>
      </p:sp>
      <p:sp>
        <p:nvSpPr>
          <p:cNvPr id="7" name="CuadroTexto 6">
            <a:extLst>
              <a:ext uri="{FF2B5EF4-FFF2-40B4-BE49-F238E27FC236}">
                <a16:creationId xmlns:a16="http://schemas.microsoft.com/office/drawing/2014/main" id="{15675A05-5D92-499E-B782-740FBC5F2346}"/>
              </a:ext>
            </a:extLst>
          </p:cNvPr>
          <p:cNvSpPr txBox="1"/>
          <p:nvPr/>
        </p:nvSpPr>
        <p:spPr>
          <a:xfrm>
            <a:off x="720969" y="528667"/>
            <a:ext cx="5275385" cy="5724644"/>
          </a:xfrm>
          <a:prstGeom prst="rect">
            <a:avLst/>
          </a:prstGeom>
          <a:noFill/>
        </p:spPr>
        <p:txBody>
          <a:bodyPr wrap="square">
            <a:spAutoFit/>
          </a:bodyPr>
          <a:lstStyle/>
          <a:p>
            <a:pPr algn="just"/>
            <a:r>
              <a:rPr lang="es-PE" sz="2400" b="1" dirty="0">
                <a:solidFill>
                  <a:srgbClr val="7030A0"/>
                </a:solidFill>
              </a:rPr>
              <a:t>2.6.2. Deslizaderas de cadena </a:t>
            </a:r>
          </a:p>
          <a:p>
            <a:pPr algn="just"/>
            <a:r>
              <a:rPr lang="es-PE" dirty="0"/>
              <a:t>Este sistema de avance está formado por una cadena que se desplaza por dos canales y que es arrastrada por un motor neumático o hidráulico, según el fluido· que se utilice en el accionamiento del martillo, a través de un reductor y un pistón de ataque. La cadena actúa sobre la cuna del martillo que se desplaza sobre el lado superior de la deslizadera. </a:t>
            </a:r>
          </a:p>
          <a:p>
            <a:pPr algn="just"/>
            <a:r>
              <a:rPr lang="es-PE" b="1" dirty="0"/>
              <a:t>Ventajas:</a:t>
            </a:r>
          </a:p>
          <a:p>
            <a:pPr marL="623888" indent="-263525" algn="just">
              <a:buFont typeface="Wingdings" panose="05000000000000000000" pitchFamily="2" charset="2"/>
              <a:buChar char="q"/>
            </a:pPr>
            <a:r>
              <a:rPr lang="es-PE" dirty="0"/>
              <a:t>Muy utilizado tanto en equipos de superficie como subterráneos</a:t>
            </a:r>
          </a:p>
          <a:p>
            <a:pPr marL="623888" indent="-263525" algn="just">
              <a:buFont typeface="Wingdings" panose="05000000000000000000" pitchFamily="2" charset="2"/>
              <a:buChar char="q"/>
            </a:pPr>
            <a:r>
              <a:rPr lang="es-PE" dirty="0"/>
              <a:t>Bajo precio, </a:t>
            </a:r>
          </a:p>
          <a:p>
            <a:pPr marL="623888" indent="-263525" algn="just">
              <a:buFont typeface="Wingdings" panose="05000000000000000000" pitchFamily="2" charset="2"/>
              <a:buChar char="q"/>
            </a:pPr>
            <a:r>
              <a:rPr lang="es-PE" dirty="0"/>
              <a:t>Facilidad de reparación </a:t>
            </a:r>
          </a:p>
          <a:p>
            <a:pPr marL="623888" indent="-263525" algn="just">
              <a:buFont typeface="Wingdings" panose="05000000000000000000" pitchFamily="2" charset="2"/>
              <a:buChar char="q"/>
            </a:pPr>
            <a:r>
              <a:rPr lang="es-PE" dirty="0"/>
              <a:t>Posibilidad de longitudes de avance grandes. </a:t>
            </a:r>
          </a:p>
          <a:p>
            <a:pPr algn="just"/>
            <a:r>
              <a:rPr lang="es-PE" b="1" dirty="0"/>
              <a:t>Desventajas:</a:t>
            </a:r>
          </a:p>
          <a:p>
            <a:pPr marL="623888" indent="-263525" algn="just">
              <a:buFont typeface="Wingdings" panose="05000000000000000000" pitchFamily="2" charset="2"/>
              <a:buChar char="q"/>
            </a:pPr>
            <a:r>
              <a:rPr lang="es-PE" dirty="0"/>
              <a:t>Mayores desgastes en ambientes abrasivos, </a:t>
            </a:r>
          </a:p>
          <a:p>
            <a:pPr marL="623888" indent="-263525" algn="just">
              <a:buFont typeface="Wingdings" panose="05000000000000000000" pitchFamily="2" charset="2"/>
              <a:buChar char="q"/>
            </a:pPr>
            <a:r>
              <a:rPr lang="es-PE" dirty="0"/>
              <a:t>Peligroso si se rompe la cadena perforando hacia arriba </a:t>
            </a:r>
          </a:p>
          <a:p>
            <a:pPr marL="623888" indent="-263525" algn="just">
              <a:buFont typeface="Wingdings" panose="05000000000000000000" pitchFamily="2" charset="2"/>
              <a:buChar char="q"/>
            </a:pPr>
            <a:r>
              <a:rPr lang="es-PE" dirty="0"/>
              <a:t>Dificultad de conseguir un avance suave cuando las penetraciones son pequeñas. </a:t>
            </a:r>
          </a:p>
        </p:txBody>
      </p:sp>
      <p:pic>
        <p:nvPicPr>
          <p:cNvPr id="9" name="Imagen 8">
            <a:extLst>
              <a:ext uri="{FF2B5EF4-FFF2-40B4-BE49-F238E27FC236}">
                <a16:creationId xmlns:a16="http://schemas.microsoft.com/office/drawing/2014/main" id="{57DF2A89-B93C-49C5-9CA2-DADAAD31A8D3}"/>
              </a:ext>
            </a:extLst>
          </p:cNvPr>
          <p:cNvPicPr>
            <a:picLocks noChangeAspect="1"/>
          </p:cNvPicPr>
          <p:nvPr/>
        </p:nvPicPr>
        <p:blipFill>
          <a:blip r:embed="rId3"/>
          <a:stretch>
            <a:fillRect/>
          </a:stretch>
        </p:blipFill>
        <p:spPr>
          <a:xfrm>
            <a:off x="6096000" y="790188"/>
            <a:ext cx="5296639" cy="1819529"/>
          </a:xfrm>
          <a:prstGeom prst="rect">
            <a:avLst/>
          </a:prstGeom>
        </p:spPr>
      </p:pic>
      <p:pic>
        <p:nvPicPr>
          <p:cNvPr id="10" name="Imagen 9">
            <a:extLst>
              <a:ext uri="{FF2B5EF4-FFF2-40B4-BE49-F238E27FC236}">
                <a16:creationId xmlns:a16="http://schemas.microsoft.com/office/drawing/2014/main" id="{4469FB73-EB8C-49BC-892D-1BC7FEE83B75}"/>
              </a:ext>
            </a:extLst>
          </p:cNvPr>
          <p:cNvPicPr>
            <a:picLocks noChangeAspect="1"/>
          </p:cNvPicPr>
          <p:nvPr/>
        </p:nvPicPr>
        <p:blipFill>
          <a:blip r:embed="rId4"/>
          <a:stretch>
            <a:fillRect/>
          </a:stretch>
        </p:blipFill>
        <p:spPr>
          <a:xfrm>
            <a:off x="7794281" y="2741846"/>
            <a:ext cx="3367654" cy="2014794"/>
          </a:xfrm>
          <a:prstGeom prst="rect">
            <a:avLst/>
          </a:prstGeom>
        </p:spPr>
      </p:pic>
    </p:spTree>
    <p:extLst>
      <p:ext uri="{BB962C8B-B14F-4D97-AF65-F5344CB8AC3E}">
        <p14:creationId xmlns:p14="http://schemas.microsoft.com/office/powerpoint/2010/main" val="3356885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0489520-8232-45B7-A604-FCC962CB0AE3}"/>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E737782E-31D0-4DD6-82A4-FB6218116C42}"/>
              </a:ext>
            </a:extLst>
          </p:cNvPr>
          <p:cNvSpPr>
            <a:spLocks noGrp="1"/>
          </p:cNvSpPr>
          <p:nvPr>
            <p:ph type="sldNum" sz="quarter" idx="12"/>
          </p:nvPr>
        </p:nvSpPr>
        <p:spPr/>
        <p:txBody>
          <a:bodyPr/>
          <a:lstStyle/>
          <a:p>
            <a:fld id="{510D3C48-01B5-44F0-B018-CA7289F8CA3D}" type="slidenum">
              <a:rPr lang="es-PE" smtClean="0"/>
              <a:t>39</a:t>
            </a:fld>
            <a:endParaRPr lang="es-PE"/>
          </a:p>
        </p:txBody>
      </p:sp>
      <p:sp>
        <p:nvSpPr>
          <p:cNvPr id="7" name="CuadroTexto 6">
            <a:extLst>
              <a:ext uri="{FF2B5EF4-FFF2-40B4-BE49-F238E27FC236}">
                <a16:creationId xmlns:a16="http://schemas.microsoft.com/office/drawing/2014/main" id="{5813DC2F-B828-498A-A335-CBA556E13C7F}"/>
              </a:ext>
            </a:extLst>
          </p:cNvPr>
          <p:cNvSpPr txBox="1"/>
          <p:nvPr/>
        </p:nvSpPr>
        <p:spPr>
          <a:xfrm>
            <a:off x="720969" y="483104"/>
            <a:ext cx="5375031" cy="5786199"/>
          </a:xfrm>
          <a:prstGeom prst="rect">
            <a:avLst/>
          </a:prstGeom>
          <a:noFill/>
        </p:spPr>
        <p:txBody>
          <a:bodyPr wrap="square">
            <a:spAutoFit/>
          </a:bodyPr>
          <a:lstStyle/>
          <a:p>
            <a:pPr algn="just"/>
            <a:r>
              <a:rPr lang="es-PE" sz="2800" b="1" dirty="0">
                <a:solidFill>
                  <a:srgbClr val="7030A0"/>
                </a:solidFill>
              </a:rPr>
              <a:t>2.6.3. Deslizaderas de tornillo </a:t>
            </a:r>
          </a:p>
          <a:p>
            <a:pPr algn="just"/>
            <a:r>
              <a:rPr lang="es-PE" dirty="0"/>
              <a:t>En estas deslizaderas el avance se produce al girar el tornillo accionado por un motor neumático. Este tornillo es de pequeño diámetro en relación con su longitud y está sujeto a esfuerzos de pandeo y vibraciones durante la perforación. Por esta razón, no son usuales longitudes superiores a los 1,8 m. </a:t>
            </a:r>
          </a:p>
          <a:p>
            <a:pPr algn="just"/>
            <a:endParaRPr lang="es-PE" b="1" dirty="0"/>
          </a:p>
          <a:p>
            <a:pPr algn="just"/>
            <a:r>
              <a:rPr lang="es-PE" b="1" dirty="0"/>
              <a:t>Ventajas:</a:t>
            </a:r>
          </a:p>
          <a:p>
            <a:pPr marL="623888" indent="-263525" algn="just">
              <a:buFont typeface="Wingdings" panose="05000000000000000000" pitchFamily="2" charset="2"/>
              <a:buChar char="q"/>
            </a:pPr>
            <a:r>
              <a:rPr lang="es-PE" dirty="0"/>
              <a:t>Una fuerza de avance más regular y suave, </a:t>
            </a:r>
          </a:p>
          <a:p>
            <a:pPr marL="623888" indent="-263525" algn="just">
              <a:buFont typeface="Wingdings" panose="05000000000000000000" pitchFamily="2" charset="2"/>
              <a:buChar char="q"/>
            </a:pPr>
            <a:r>
              <a:rPr lang="es-PE" dirty="0"/>
              <a:t>Gran resistencia al desgaste, </a:t>
            </a:r>
          </a:p>
          <a:p>
            <a:pPr marL="623888" indent="-263525" algn="just">
              <a:buFont typeface="Wingdings" panose="05000000000000000000" pitchFamily="2" charset="2"/>
              <a:buChar char="q"/>
            </a:pPr>
            <a:r>
              <a:rPr lang="es-PE" dirty="0"/>
              <a:t>Muy potente y adecuado para taladros profundos</a:t>
            </a:r>
          </a:p>
          <a:p>
            <a:pPr marL="623888" indent="-263525" algn="just">
              <a:buFont typeface="Wingdings" panose="05000000000000000000" pitchFamily="2" charset="2"/>
              <a:buChar char="q"/>
            </a:pPr>
            <a:r>
              <a:rPr lang="es-PE" dirty="0"/>
              <a:t>Menos voluminoso y más seguro que el sistema de cadena. </a:t>
            </a:r>
          </a:p>
          <a:p>
            <a:pPr algn="just"/>
            <a:endParaRPr lang="es-PE" b="1" dirty="0"/>
          </a:p>
          <a:p>
            <a:pPr algn="just"/>
            <a:r>
              <a:rPr lang="es-PE" b="1" dirty="0"/>
              <a:t>Desventajas:</a:t>
            </a:r>
          </a:p>
          <a:p>
            <a:pPr marL="623888" indent="-285750" algn="just">
              <a:buFont typeface="Wingdings" panose="05000000000000000000" pitchFamily="2" charset="2"/>
              <a:buChar char="q"/>
            </a:pPr>
            <a:r>
              <a:rPr lang="es-PE" dirty="0"/>
              <a:t>Un alto precio, </a:t>
            </a:r>
          </a:p>
          <a:p>
            <a:pPr marL="623888" indent="-285750" algn="just">
              <a:buFont typeface="Wingdings" panose="05000000000000000000" pitchFamily="2" charset="2"/>
              <a:buChar char="q"/>
            </a:pPr>
            <a:r>
              <a:rPr lang="es-PE" dirty="0"/>
              <a:t>Mayor dificultad de reparación y </a:t>
            </a:r>
          </a:p>
          <a:p>
            <a:pPr marL="623888" indent="-285750" algn="just">
              <a:buFont typeface="Wingdings" panose="05000000000000000000" pitchFamily="2" charset="2"/>
              <a:buChar char="q"/>
            </a:pPr>
            <a:r>
              <a:rPr lang="es-PE" dirty="0"/>
              <a:t>Longitudes limitadas. </a:t>
            </a:r>
          </a:p>
        </p:txBody>
      </p:sp>
      <p:pic>
        <p:nvPicPr>
          <p:cNvPr id="9" name="Imagen 8">
            <a:extLst>
              <a:ext uri="{FF2B5EF4-FFF2-40B4-BE49-F238E27FC236}">
                <a16:creationId xmlns:a16="http://schemas.microsoft.com/office/drawing/2014/main" id="{D7A36884-B16A-405A-B7F6-6CA4F6A7D13A}"/>
              </a:ext>
            </a:extLst>
          </p:cNvPr>
          <p:cNvPicPr>
            <a:picLocks noChangeAspect="1"/>
          </p:cNvPicPr>
          <p:nvPr/>
        </p:nvPicPr>
        <p:blipFill>
          <a:blip r:embed="rId2"/>
          <a:stretch>
            <a:fillRect/>
          </a:stretch>
        </p:blipFill>
        <p:spPr>
          <a:xfrm>
            <a:off x="6284422" y="1061050"/>
            <a:ext cx="5186609" cy="1743318"/>
          </a:xfrm>
          <a:prstGeom prst="rect">
            <a:avLst/>
          </a:prstGeom>
        </p:spPr>
      </p:pic>
      <p:pic>
        <p:nvPicPr>
          <p:cNvPr id="10" name="Imagen 9">
            <a:extLst>
              <a:ext uri="{FF2B5EF4-FFF2-40B4-BE49-F238E27FC236}">
                <a16:creationId xmlns:a16="http://schemas.microsoft.com/office/drawing/2014/main" id="{85310D1B-FDC8-49EE-9703-3FE91780F0A3}"/>
              </a:ext>
            </a:extLst>
          </p:cNvPr>
          <p:cNvPicPr>
            <a:picLocks noChangeAspect="1"/>
          </p:cNvPicPr>
          <p:nvPr/>
        </p:nvPicPr>
        <p:blipFill>
          <a:blip r:embed="rId3"/>
          <a:stretch>
            <a:fillRect/>
          </a:stretch>
        </p:blipFill>
        <p:spPr>
          <a:xfrm>
            <a:off x="6213231" y="2566088"/>
            <a:ext cx="2858966" cy="4028543"/>
          </a:xfrm>
          <a:prstGeom prst="rect">
            <a:avLst/>
          </a:prstGeom>
        </p:spPr>
      </p:pic>
    </p:spTree>
    <p:extLst>
      <p:ext uri="{BB962C8B-B14F-4D97-AF65-F5344CB8AC3E}">
        <p14:creationId xmlns:p14="http://schemas.microsoft.com/office/powerpoint/2010/main" val="52377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7FF49-A56E-4D92-9B47-9704B3D97DF3}"/>
              </a:ext>
            </a:extLst>
          </p:cNvPr>
          <p:cNvSpPr>
            <a:spLocks noGrp="1"/>
          </p:cNvSpPr>
          <p:nvPr>
            <p:ph type="title"/>
          </p:nvPr>
        </p:nvSpPr>
        <p:spPr>
          <a:xfrm>
            <a:off x="1929912" y="1123365"/>
            <a:ext cx="2135804" cy="784263"/>
          </a:xfrm>
        </p:spPr>
        <p:txBody>
          <a:bodyPr>
            <a:normAutofit/>
          </a:bodyPr>
          <a:lstStyle/>
          <a:p>
            <a:r>
              <a:rPr lang="es-ES" b="1" dirty="0"/>
              <a:t>Índice</a:t>
            </a:r>
            <a:endParaRPr lang="es-PE" b="1" dirty="0"/>
          </a:p>
        </p:txBody>
      </p:sp>
      <p:graphicFrame>
        <p:nvGraphicFramePr>
          <p:cNvPr id="10" name="Marcador de contenido 2">
            <a:extLst>
              <a:ext uri="{FF2B5EF4-FFF2-40B4-BE49-F238E27FC236}">
                <a16:creationId xmlns:a16="http://schemas.microsoft.com/office/drawing/2014/main" id="{3EFBE4D2-643E-B218-46D3-8EC1263A691C}"/>
              </a:ext>
            </a:extLst>
          </p:cNvPr>
          <p:cNvGraphicFramePr>
            <a:graphicFrameLocks noGrp="1"/>
          </p:cNvGraphicFramePr>
          <p:nvPr>
            <p:ph idx="1"/>
          </p:nvPr>
        </p:nvGraphicFramePr>
        <p:xfrm>
          <a:off x="2860652" y="2150108"/>
          <a:ext cx="6470696" cy="3593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Marcador de fecha 4">
            <a:extLst>
              <a:ext uri="{FF2B5EF4-FFF2-40B4-BE49-F238E27FC236}">
                <a16:creationId xmlns:a16="http://schemas.microsoft.com/office/drawing/2014/main" id="{D36138D9-57BE-4CE9-A1AE-FD362481A296}"/>
              </a:ext>
            </a:extLst>
          </p:cNvPr>
          <p:cNvSpPr>
            <a:spLocks noGrp="1"/>
          </p:cNvSpPr>
          <p:nvPr>
            <p:ph type="dt" sz="half" idx="10"/>
          </p:nvPr>
        </p:nvSpPr>
        <p:spPr>
          <a:xfrm>
            <a:off x="765051" y="6375679"/>
            <a:ext cx="2329722" cy="348462"/>
          </a:xfrm>
        </p:spPr>
        <p:txBody>
          <a:bodyPr>
            <a:normAutofit/>
          </a:bodyPr>
          <a:lstStyle/>
          <a:p>
            <a:pPr>
              <a:spcAft>
                <a:spcPts val="600"/>
              </a:spcAft>
            </a:pPr>
            <a:fld id="{C3CCAB99-DF1F-4775-ACBF-A3AC81CFCD00}" type="datetime1">
              <a:rPr lang="es-PE" smtClean="0"/>
              <a:pPr>
                <a:spcAft>
                  <a:spcPts val="600"/>
                </a:spcAft>
              </a:pPr>
              <a:t>23/02/2025</a:t>
            </a:fld>
            <a:endParaRPr lang="es-PE"/>
          </a:p>
        </p:txBody>
      </p:sp>
      <p:sp>
        <p:nvSpPr>
          <p:cNvPr id="4" name="Marcador de número de diapositiva 3">
            <a:extLst>
              <a:ext uri="{FF2B5EF4-FFF2-40B4-BE49-F238E27FC236}">
                <a16:creationId xmlns:a16="http://schemas.microsoft.com/office/drawing/2014/main" id="{374CB532-4453-4A79-8954-A2278C9CF880}"/>
              </a:ext>
            </a:extLst>
          </p:cNvPr>
          <p:cNvSpPr>
            <a:spLocks noGrp="1"/>
          </p:cNvSpPr>
          <p:nvPr>
            <p:ph type="sldNum" sz="quarter" idx="12"/>
          </p:nvPr>
        </p:nvSpPr>
        <p:spPr/>
        <p:txBody>
          <a:bodyPr>
            <a:normAutofit/>
          </a:bodyPr>
          <a:lstStyle/>
          <a:p>
            <a:pPr>
              <a:spcAft>
                <a:spcPts val="600"/>
              </a:spcAft>
            </a:pPr>
            <a:fld id="{5981010B-86DA-4ADF-9F27-44166A92FBA2}" type="slidenum">
              <a:rPr lang="es-PE">
                <a:solidFill>
                  <a:srgbClr val="FFFFFF"/>
                </a:solidFill>
              </a:rPr>
              <a:pPr>
                <a:spcAft>
                  <a:spcPts val="600"/>
                </a:spcAft>
              </a:pPr>
              <a:t>4</a:t>
            </a:fld>
            <a:endParaRPr lang="es-PE">
              <a:solidFill>
                <a:srgbClr val="FFFFFF"/>
              </a:solidFill>
            </a:endParaRPr>
          </a:p>
        </p:txBody>
      </p:sp>
      <p:sp>
        <p:nvSpPr>
          <p:cNvPr id="8" name="Título 1">
            <a:extLst>
              <a:ext uri="{FF2B5EF4-FFF2-40B4-BE49-F238E27FC236}">
                <a16:creationId xmlns:a16="http://schemas.microsoft.com/office/drawing/2014/main" id="{1BF468CA-754F-4CCC-A489-225C172FD124}"/>
              </a:ext>
            </a:extLst>
          </p:cNvPr>
          <p:cNvSpPr txBox="1">
            <a:spLocks/>
          </p:cNvSpPr>
          <p:nvPr/>
        </p:nvSpPr>
        <p:spPr>
          <a:xfrm>
            <a:off x="3233195" y="491385"/>
            <a:ext cx="3224166" cy="622916"/>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s-ES" sz="4000" b="1" dirty="0">
                <a:solidFill>
                  <a:schemeClr val="accent3">
                    <a:lumMod val="75000"/>
                  </a:schemeClr>
                </a:solidFill>
              </a:rPr>
              <a:t>Modulo </a:t>
            </a:r>
            <a:r>
              <a:rPr lang="es-ES" sz="4000" b="1" dirty="0" err="1">
                <a:solidFill>
                  <a:schemeClr val="accent3">
                    <a:lumMod val="75000"/>
                  </a:schemeClr>
                </a:solidFill>
              </a:rPr>
              <a:t>iI</a:t>
            </a:r>
            <a:endParaRPr lang="es-PE" sz="4000" b="1" dirty="0">
              <a:solidFill>
                <a:schemeClr val="accent3">
                  <a:lumMod val="75000"/>
                </a:schemeClr>
              </a:solidFill>
            </a:endParaRPr>
          </a:p>
        </p:txBody>
      </p:sp>
    </p:spTree>
    <p:extLst>
      <p:ext uri="{BB962C8B-B14F-4D97-AF65-F5344CB8AC3E}">
        <p14:creationId xmlns:p14="http://schemas.microsoft.com/office/powerpoint/2010/main" val="2002300493"/>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B43E230-68AD-4D0E-AA20-F43D41E19525}"/>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671E1CBF-254A-4959-8644-C39BF27F787D}"/>
              </a:ext>
            </a:extLst>
          </p:cNvPr>
          <p:cNvSpPr>
            <a:spLocks noGrp="1"/>
          </p:cNvSpPr>
          <p:nvPr>
            <p:ph type="sldNum" sz="quarter" idx="12"/>
          </p:nvPr>
        </p:nvSpPr>
        <p:spPr/>
        <p:txBody>
          <a:bodyPr/>
          <a:lstStyle/>
          <a:p>
            <a:fld id="{510D3C48-01B5-44F0-B018-CA7289F8CA3D}" type="slidenum">
              <a:rPr lang="es-PE" smtClean="0"/>
              <a:t>40</a:t>
            </a:fld>
            <a:endParaRPr lang="es-PE"/>
          </a:p>
        </p:txBody>
      </p:sp>
      <p:sp>
        <p:nvSpPr>
          <p:cNvPr id="7" name="CuadroTexto 6">
            <a:extLst>
              <a:ext uri="{FF2B5EF4-FFF2-40B4-BE49-F238E27FC236}">
                <a16:creationId xmlns:a16="http://schemas.microsoft.com/office/drawing/2014/main" id="{2F50CBEF-858D-450E-AF0B-E31523E5C484}"/>
              </a:ext>
            </a:extLst>
          </p:cNvPr>
          <p:cNvSpPr txBox="1"/>
          <p:nvPr/>
        </p:nvSpPr>
        <p:spPr>
          <a:xfrm>
            <a:off x="635977" y="489917"/>
            <a:ext cx="5727116" cy="5724644"/>
          </a:xfrm>
          <a:prstGeom prst="rect">
            <a:avLst/>
          </a:prstGeom>
          <a:noFill/>
        </p:spPr>
        <p:txBody>
          <a:bodyPr wrap="square">
            <a:spAutoFit/>
          </a:bodyPr>
          <a:lstStyle/>
          <a:p>
            <a:pPr algn="just"/>
            <a:r>
              <a:rPr lang="es-PE" sz="2400" b="1" dirty="0">
                <a:solidFill>
                  <a:srgbClr val="7030A0"/>
                </a:solidFill>
              </a:rPr>
              <a:t>2.6.4. Deslizaderas de cable </a:t>
            </a:r>
          </a:p>
          <a:p>
            <a:pPr algn="just"/>
            <a:r>
              <a:rPr lang="es-PE" dirty="0"/>
              <a:t>En Canadá es un sistema muy popular que va montado sobre unos jumbos. Básicamente constan de un perfil hueco de extrusión sobre el que desliza la perforadora. Un pistón se desplaza en su interior unido por ambos extremos a un cable que sale por los extremos a través de unos cierres. El accionamiento del pistón es neumático. </a:t>
            </a:r>
          </a:p>
          <a:p>
            <a:pPr algn="just"/>
            <a:endParaRPr lang="es-PE" dirty="0"/>
          </a:p>
          <a:p>
            <a:pPr algn="just"/>
            <a:r>
              <a:rPr lang="es-PE" b="1" dirty="0"/>
              <a:t>Ventajas:</a:t>
            </a:r>
          </a:p>
          <a:p>
            <a:pPr marL="623888" indent="-285750" algn="just">
              <a:buFont typeface="Wingdings" panose="05000000000000000000" pitchFamily="2" charset="2"/>
              <a:buChar char="q"/>
            </a:pPr>
            <a:r>
              <a:rPr lang="es-PE" dirty="0"/>
              <a:t>El bajo precio, </a:t>
            </a:r>
          </a:p>
          <a:p>
            <a:pPr marL="623888" indent="-285750" algn="just">
              <a:buFont typeface="Wingdings" panose="05000000000000000000" pitchFamily="2" charset="2"/>
              <a:buChar char="q"/>
            </a:pPr>
            <a:r>
              <a:rPr lang="es-PE" dirty="0"/>
              <a:t>La simplicidad y </a:t>
            </a:r>
          </a:p>
          <a:p>
            <a:pPr marL="623888" indent="-285750" algn="just">
              <a:buFont typeface="Wingdings" panose="05000000000000000000" pitchFamily="2" charset="2"/>
              <a:buChar char="q"/>
            </a:pPr>
            <a:r>
              <a:rPr lang="es-PE" dirty="0"/>
              <a:t>Facilidad de reparación, </a:t>
            </a:r>
          </a:p>
          <a:p>
            <a:pPr marL="623888" indent="-285750" algn="just">
              <a:buFont typeface="Wingdings" panose="05000000000000000000" pitchFamily="2" charset="2"/>
              <a:buChar char="q"/>
            </a:pPr>
            <a:r>
              <a:rPr lang="es-PE" dirty="0"/>
              <a:t>La robustez y vida en operación. </a:t>
            </a:r>
          </a:p>
          <a:p>
            <a:pPr marL="338138" algn="just"/>
            <a:endParaRPr lang="es-PE" dirty="0"/>
          </a:p>
          <a:p>
            <a:pPr algn="just"/>
            <a:r>
              <a:rPr lang="es-PE" b="1" dirty="0"/>
              <a:t>Desventajas:</a:t>
            </a:r>
          </a:p>
          <a:p>
            <a:pPr marL="623888" indent="-285750" algn="just">
              <a:buFont typeface="Wingdings" panose="05000000000000000000" pitchFamily="2" charset="2"/>
              <a:buChar char="q"/>
            </a:pPr>
            <a:r>
              <a:rPr lang="es-PE" dirty="0"/>
              <a:t>Están limitados a equipos pequeños y a taladros cortos, </a:t>
            </a:r>
          </a:p>
          <a:p>
            <a:pPr marL="623888" indent="-285750" algn="just">
              <a:buFont typeface="Wingdings" panose="05000000000000000000" pitchFamily="2" charset="2"/>
              <a:buChar char="q"/>
            </a:pPr>
            <a:r>
              <a:rPr lang="es-PE" dirty="0"/>
              <a:t>Las pérdidas de aire a través de los cierres de los extremos y </a:t>
            </a:r>
          </a:p>
          <a:p>
            <a:pPr marL="623888" indent="-285750" algn="just">
              <a:buFont typeface="Wingdings" panose="05000000000000000000" pitchFamily="2" charset="2"/>
              <a:buChar char="q"/>
            </a:pPr>
            <a:r>
              <a:rPr lang="es-PE" dirty="0"/>
              <a:t>El peligro en caso de rotura de los cables. </a:t>
            </a:r>
          </a:p>
        </p:txBody>
      </p:sp>
      <p:pic>
        <p:nvPicPr>
          <p:cNvPr id="8" name="Imagen 7">
            <a:extLst>
              <a:ext uri="{FF2B5EF4-FFF2-40B4-BE49-F238E27FC236}">
                <a16:creationId xmlns:a16="http://schemas.microsoft.com/office/drawing/2014/main" id="{DC300EAE-CDC1-4D80-ADC0-F9AEA3A27DA0}"/>
              </a:ext>
            </a:extLst>
          </p:cNvPr>
          <p:cNvPicPr>
            <a:picLocks noChangeAspect="1"/>
          </p:cNvPicPr>
          <p:nvPr/>
        </p:nvPicPr>
        <p:blipFill rotWithShape="1">
          <a:blip r:embed="rId2"/>
          <a:srcRect t="12615" b="7459"/>
          <a:stretch/>
        </p:blipFill>
        <p:spPr>
          <a:xfrm>
            <a:off x="6697540" y="886010"/>
            <a:ext cx="4656260" cy="2558562"/>
          </a:xfrm>
          <a:prstGeom prst="rect">
            <a:avLst/>
          </a:prstGeom>
        </p:spPr>
      </p:pic>
      <p:pic>
        <p:nvPicPr>
          <p:cNvPr id="9" name="Imagen 8">
            <a:extLst>
              <a:ext uri="{FF2B5EF4-FFF2-40B4-BE49-F238E27FC236}">
                <a16:creationId xmlns:a16="http://schemas.microsoft.com/office/drawing/2014/main" id="{DC95FB12-09F0-48DD-908E-16D104524A50}"/>
              </a:ext>
            </a:extLst>
          </p:cNvPr>
          <p:cNvPicPr>
            <a:picLocks noChangeAspect="1"/>
          </p:cNvPicPr>
          <p:nvPr/>
        </p:nvPicPr>
        <p:blipFill rotWithShape="1">
          <a:blip r:embed="rId3"/>
          <a:srcRect l="5152" t="14306" r="5761" b="10549"/>
          <a:stretch/>
        </p:blipFill>
        <p:spPr>
          <a:xfrm>
            <a:off x="6831623" y="3937923"/>
            <a:ext cx="4724400" cy="2243612"/>
          </a:xfrm>
          <a:prstGeom prst="rect">
            <a:avLst/>
          </a:prstGeom>
        </p:spPr>
      </p:pic>
    </p:spTree>
    <p:extLst>
      <p:ext uri="{BB962C8B-B14F-4D97-AF65-F5344CB8AC3E}">
        <p14:creationId xmlns:p14="http://schemas.microsoft.com/office/powerpoint/2010/main" val="1148178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5AA29252-2654-464D-9E82-4612106AA5A9}"/>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F98D7836-7F50-467C-9F34-C0F3600EEF6D}"/>
              </a:ext>
            </a:extLst>
          </p:cNvPr>
          <p:cNvSpPr>
            <a:spLocks noGrp="1"/>
          </p:cNvSpPr>
          <p:nvPr>
            <p:ph type="sldNum" sz="quarter" idx="12"/>
          </p:nvPr>
        </p:nvSpPr>
        <p:spPr/>
        <p:txBody>
          <a:bodyPr/>
          <a:lstStyle/>
          <a:p>
            <a:fld id="{510D3C48-01B5-44F0-B018-CA7289F8CA3D}" type="slidenum">
              <a:rPr lang="es-PE" smtClean="0"/>
              <a:t>41</a:t>
            </a:fld>
            <a:endParaRPr lang="es-PE"/>
          </a:p>
        </p:txBody>
      </p:sp>
      <p:pic>
        <p:nvPicPr>
          <p:cNvPr id="8" name="Imagen 7">
            <a:extLst>
              <a:ext uri="{FF2B5EF4-FFF2-40B4-BE49-F238E27FC236}">
                <a16:creationId xmlns:a16="http://schemas.microsoft.com/office/drawing/2014/main" id="{FA85C84A-0F8F-4091-B26A-D5A86BCFB89A}"/>
              </a:ext>
            </a:extLst>
          </p:cNvPr>
          <p:cNvPicPr>
            <a:picLocks noChangeAspect="1"/>
          </p:cNvPicPr>
          <p:nvPr/>
        </p:nvPicPr>
        <p:blipFill>
          <a:blip r:embed="rId2"/>
          <a:stretch>
            <a:fillRect/>
          </a:stretch>
        </p:blipFill>
        <p:spPr>
          <a:xfrm>
            <a:off x="7352543" y="840394"/>
            <a:ext cx="3379568" cy="2588605"/>
          </a:xfrm>
          <a:prstGeom prst="rect">
            <a:avLst/>
          </a:prstGeom>
        </p:spPr>
      </p:pic>
      <p:sp>
        <p:nvSpPr>
          <p:cNvPr id="7" name="CuadroTexto 6">
            <a:extLst>
              <a:ext uri="{FF2B5EF4-FFF2-40B4-BE49-F238E27FC236}">
                <a16:creationId xmlns:a16="http://schemas.microsoft.com/office/drawing/2014/main" id="{C025D66D-64AC-4384-AEE8-F44AFC773628}"/>
              </a:ext>
            </a:extLst>
          </p:cNvPr>
          <p:cNvSpPr txBox="1"/>
          <p:nvPr/>
        </p:nvSpPr>
        <p:spPr>
          <a:xfrm>
            <a:off x="706532" y="541457"/>
            <a:ext cx="6093228" cy="5170646"/>
          </a:xfrm>
          <a:prstGeom prst="rect">
            <a:avLst/>
          </a:prstGeom>
          <a:noFill/>
        </p:spPr>
        <p:txBody>
          <a:bodyPr wrap="square">
            <a:spAutoFit/>
          </a:bodyPr>
          <a:lstStyle/>
          <a:p>
            <a:pPr algn="just"/>
            <a:r>
              <a:rPr lang="es-PE" sz="2400" b="1" dirty="0">
                <a:solidFill>
                  <a:srgbClr val="7030A0"/>
                </a:solidFill>
              </a:rPr>
              <a:t>2.6.5. Deslizaderas hidráulicas </a:t>
            </a:r>
          </a:p>
          <a:p>
            <a:pPr algn="just"/>
            <a:r>
              <a:rPr lang="es-PE" dirty="0"/>
              <a:t>El rápido desarrollo de la hidráulica en la última década ha hecho que este tipo de deslizaderas incluso se utilice en perforadoras neumáticas. El sistema consta de un cilindro hidráulico que desplaza a la perforadora a lo largo de la viga soporte. </a:t>
            </a:r>
          </a:p>
          <a:p>
            <a:pPr algn="just"/>
            <a:r>
              <a:rPr lang="es-PE" b="1" dirty="0"/>
              <a:t>Ventajas:</a:t>
            </a:r>
          </a:p>
          <a:p>
            <a:pPr marL="720725" indent="-285750" algn="just">
              <a:buFont typeface="Wingdings" panose="05000000000000000000" pitchFamily="2" charset="2"/>
              <a:buChar char="q"/>
            </a:pPr>
            <a:r>
              <a:rPr lang="es-PE" dirty="0"/>
              <a:t>Simplicidad y robustez, </a:t>
            </a:r>
          </a:p>
          <a:p>
            <a:pPr marL="720725" indent="-285750" algn="just">
              <a:buFont typeface="Wingdings" panose="05000000000000000000" pitchFamily="2" charset="2"/>
              <a:buChar char="q"/>
            </a:pPr>
            <a:r>
              <a:rPr lang="es-PE" dirty="0"/>
              <a:t>Facilidad de control y precisión, </a:t>
            </a:r>
          </a:p>
          <a:p>
            <a:pPr marL="720725" indent="-285750" algn="just">
              <a:buFont typeface="Wingdings" panose="05000000000000000000" pitchFamily="2" charset="2"/>
              <a:buChar char="q"/>
            </a:pPr>
            <a:r>
              <a:rPr lang="es-PE" dirty="0"/>
              <a:t>Capacidad para perforar grandes profundidades y</a:t>
            </a:r>
          </a:p>
          <a:p>
            <a:pPr marL="720725" indent="-285750" algn="just">
              <a:buFont typeface="Wingdings" panose="05000000000000000000" pitchFamily="2" charset="2"/>
              <a:buChar char="q"/>
            </a:pPr>
            <a:r>
              <a:rPr lang="es-PE" dirty="0"/>
              <a:t>Adaptabilidad a gran variedad de máquinas y longitudes de barrenos. </a:t>
            </a:r>
          </a:p>
          <a:p>
            <a:pPr algn="just"/>
            <a:r>
              <a:rPr lang="es-PE" b="1" dirty="0"/>
              <a:t>Desventajas:</a:t>
            </a:r>
          </a:p>
          <a:p>
            <a:pPr marL="720725" indent="-285750" algn="just">
              <a:buFont typeface="Wingdings" panose="05000000000000000000" pitchFamily="2" charset="2"/>
              <a:buChar char="q"/>
            </a:pPr>
            <a:r>
              <a:rPr lang="es-PE" dirty="0"/>
              <a:t>Mayores precios, </a:t>
            </a:r>
          </a:p>
          <a:p>
            <a:pPr marL="720725" indent="-285750" algn="just">
              <a:buFont typeface="Wingdings" panose="05000000000000000000" pitchFamily="2" charset="2"/>
              <a:buChar char="q"/>
            </a:pPr>
            <a:r>
              <a:rPr lang="es-PE" dirty="0"/>
              <a:t>Necesidad de un accionamiento hidráulico independiente, </a:t>
            </a:r>
          </a:p>
          <a:p>
            <a:pPr marL="720725" indent="-285750" algn="just">
              <a:buFont typeface="Wingdings" panose="05000000000000000000" pitchFamily="2" charset="2"/>
              <a:buChar char="q"/>
            </a:pPr>
            <a:r>
              <a:rPr lang="es-PE" dirty="0"/>
              <a:t>Peor adaptación en las perforadoras percutivas que en las rotativas y desgastes en el cilindro empujador. </a:t>
            </a:r>
          </a:p>
        </p:txBody>
      </p:sp>
      <p:pic>
        <p:nvPicPr>
          <p:cNvPr id="9" name="Imagen 8">
            <a:extLst>
              <a:ext uri="{FF2B5EF4-FFF2-40B4-BE49-F238E27FC236}">
                <a16:creationId xmlns:a16="http://schemas.microsoft.com/office/drawing/2014/main" id="{D42D9E8A-E63A-4992-8DC1-BF7B1B2D09A4}"/>
              </a:ext>
            </a:extLst>
          </p:cNvPr>
          <p:cNvPicPr>
            <a:picLocks noChangeAspect="1"/>
          </p:cNvPicPr>
          <p:nvPr/>
        </p:nvPicPr>
        <p:blipFill>
          <a:blip r:embed="rId3"/>
          <a:stretch>
            <a:fillRect/>
          </a:stretch>
        </p:blipFill>
        <p:spPr>
          <a:xfrm>
            <a:off x="6984021" y="2899382"/>
            <a:ext cx="4667799" cy="3044217"/>
          </a:xfrm>
          <a:prstGeom prst="rect">
            <a:avLst/>
          </a:prstGeom>
        </p:spPr>
      </p:pic>
    </p:spTree>
    <p:extLst>
      <p:ext uri="{BB962C8B-B14F-4D97-AF65-F5344CB8AC3E}">
        <p14:creationId xmlns:p14="http://schemas.microsoft.com/office/powerpoint/2010/main" val="3247524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21CADA2-92AD-44ED-8CEF-A33D453926F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7C4E8219-326D-476B-9D3F-8ADB6D9EB5EA}"/>
              </a:ext>
            </a:extLst>
          </p:cNvPr>
          <p:cNvSpPr>
            <a:spLocks noGrp="1"/>
          </p:cNvSpPr>
          <p:nvPr>
            <p:ph type="sldNum" sz="quarter" idx="12"/>
          </p:nvPr>
        </p:nvSpPr>
        <p:spPr/>
        <p:txBody>
          <a:bodyPr/>
          <a:lstStyle/>
          <a:p>
            <a:fld id="{510D3C48-01B5-44F0-B018-CA7289F8CA3D}" type="slidenum">
              <a:rPr lang="es-PE" smtClean="0"/>
              <a:t>42</a:t>
            </a:fld>
            <a:endParaRPr lang="es-PE"/>
          </a:p>
        </p:txBody>
      </p:sp>
      <p:sp>
        <p:nvSpPr>
          <p:cNvPr id="7" name="Título 1">
            <a:extLst>
              <a:ext uri="{FF2B5EF4-FFF2-40B4-BE49-F238E27FC236}">
                <a16:creationId xmlns:a16="http://schemas.microsoft.com/office/drawing/2014/main" id="{AE4F9904-43DB-4379-9BB9-AFA561CF29CF}"/>
              </a:ext>
            </a:extLst>
          </p:cNvPr>
          <p:cNvSpPr>
            <a:spLocks noGrp="1"/>
          </p:cNvSpPr>
          <p:nvPr>
            <p:ph type="title"/>
          </p:nvPr>
        </p:nvSpPr>
        <p:spPr>
          <a:xfrm>
            <a:off x="677008" y="224448"/>
            <a:ext cx="10500946" cy="1243867"/>
          </a:xfrm>
        </p:spPr>
        <p:txBody>
          <a:bodyPr>
            <a:normAutofit/>
          </a:bodyPr>
          <a:lstStyle/>
          <a:p>
            <a:r>
              <a:rPr lang="es-PE" b="1" dirty="0"/>
              <a:t>2.7. SISTEMA DE MONTAJE</a:t>
            </a:r>
          </a:p>
        </p:txBody>
      </p:sp>
      <p:sp>
        <p:nvSpPr>
          <p:cNvPr id="6" name="CuadroTexto 5">
            <a:extLst>
              <a:ext uri="{FF2B5EF4-FFF2-40B4-BE49-F238E27FC236}">
                <a16:creationId xmlns:a16="http://schemas.microsoft.com/office/drawing/2014/main" id="{96D24E35-83AB-4F18-B1BF-58D8310B4729}"/>
              </a:ext>
            </a:extLst>
          </p:cNvPr>
          <p:cNvSpPr txBox="1"/>
          <p:nvPr/>
        </p:nvSpPr>
        <p:spPr>
          <a:xfrm>
            <a:off x="952260" y="2267516"/>
            <a:ext cx="5258279" cy="3293209"/>
          </a:xfrm>
          <a:prstGeom prst="rect">
            <a:avLst/>
          </a:prstGeom>
          <a:noFill/>
        </p:spPr>
        <p:txBody>
          <a:bodyPr wrap="square">
            <a:spAutoFit/>
          </a:bodyPr>
          <a:lstStyle/>
          <a:p>
            <a:pPr algn="just"/>
            <a:r>
              <a:rPr lang="es-PE" sz="2800" b="1" dirty="0">
                <a:solidFill>
                  <a:srgbClr val="7030A0"/>
                </a:solidFill>
              </a:rPr>
              <a:t>a. Jumbos </a:t>
            </a:r>
          </a:p>
          <a:p>
            <a:pPr algn="just"/>
            <a:r>
              <a:rPr lang="es-PE" dirty="0"/>
              <a:t>Los jumbos son unidades de perforación equipadas con uno o varios martillos perforadores cuyas principales aplicaciones en labores subterráneas se encuentran en: </a:t>
            </a:r>
          </a:p>
          <a:p>
            <a:pPr algn="just"/>
            <a:endParaRPr lang="es-PE" dirty="0"/>
          </a:p>
          <a:p>
            <a:pPr marL="809625" indent="-400050" algn="just">
              <a:buFont typeface="Arial" panose="020B0604020202020204" pitchFamily="34" charset="0"/>
              <a:buChar char="•"/>
            </a:pPr>
            <a:r>
              <a:rPr lang="es-PE" dirty="0"/>
              <a:t>Avance de túneles y galerías. </a:t>
            </a:r>
          </a:p>
          <a:p>
            <a:pPr marL="809625" indent="-400050" algn="just">
              <a:buFont typeface="Arial" panose="020B0604020202020204" pitchFamily="34" charset="0"/>
              <a:buChar char="•"/>
            </a:pPr>
            <a:r>
              <a:rPr lang="es-PE" dirty="0"/>
              <a:t>Sostenimiento y perforación transversal. </a:t>
            </a:r>
          </a:p>
          <a:p>
            <a:pPr marL="809625" indent="-400050" algn="just">
              <a:buFont typeface="Arial" panose="020B0604020202020204" pitchFamily="34" charset="0"/>
              <a:buChar char="•"/>
            </a:pPr>
            <a:r>
              <a:rPr lang="es-PE" dirty="0"/>
              <a:t>Banqueo con taladros horizontales o </a:t>
            </a:r>
            <a:r>
              <a:rPr lang="es-PE" dirty="0" err="1"/>
              <a:t>breasting</a:t>
            </a:r>
            <a:r>
              <a:rPr lang="es-PE" dirty="0"/>
              <a:t> invertido. </a:t>
            </a:r>
          </a:p>
          <a:p>
            <a:pPr marL="809625" indent="-400050" algn="just">
              <a:buFont typeface="Arial" panose="020B0604020202020204" pitchFamily="34" charset="0"/>
              <a:buChar char="•"/>
            </a:pPr>
            <a:r>
              <a:rPr lang="es-PE" dirty="0"/>
              <a:t>Minería por corte y relleno o </a:t>
            </a:r>
            <a:r>
              <a:rPr lang="es-PE" dirty="0" err="1"/>
              <a:t>breasting</a:t>
            </a:r>
            <a:r>
              <a:rPr lang="es-PE" dirty="0"/>
              <a:t> . </a:t>
            </a:r>
          </a:p>
        </p:txBody>
      </p:sp>
      <p:sp>
        <p:nvSpPr>
          <p:cNvPr id="8" name="CuadroTexto 7">
            <a:extLst>
              <a:ext uri="{FF2B5EF4-FFF2-40B4-BE49-F238E27FC236}">
                <a16:creationId xmlns:a16="http://schemas.microsoft.com/office/drawing/2014/main" id="{6003C586-BEB8-471B-AF27-91C4E44F9780}"/>
              </a:ext>
            </a:extLst>
          </p:cNvPr>
          <p:cNvSpPr txBox="1"/>
          <p:nvPr/>
        </p:nvSpPr>
        <p:spPr>
          <a:xfrm>
            <a:off x="838200" y="1468315"/>
            <a:ext cx="10358564" cy="584775"/>
          </a:xfrm>
          <a:prstGeom prst="rect">
            <a:avLst/>
          </a:prstGeom>
          <a:noFill/>
        </p:spPr>
        <p:txBody>
          <a:bodyPr wrap="square">
            <a:spAutoFit/>
          </a:bodyPr>
          <a:lstStyle/>
          <a:p>
            <a:r>
              <a:rPr lang="es-PE" sz="3200" b="1" dirty="0">
                <a:solidFill>
                  <a:srgbClr val="7030A0"/>
                </a:solidFill>
              </a:rPr>
              <a:t>2.7.1. Sistema de montaje para aplicaciones subterráneas</a:t>
            </a:r>
          </a:p>
        </p:txBody>
      </p:sp>
      <p:pic>
        <p:nvPicPr>
          <p:cNvPr id="10" name="Imagen 9">
            <a:extLst>
              <a:ext uri="{FF2B5EF4-FFF2-40B4-BE49-F238E27FC236}">
                <a16:creationId xmlns:a16="http://schemas.microsoft.com/office/drawing/2014/main" id="{90C851BF-C2CE-4882-8B1F-ECA7423E6118}"/>
              </a:ext>
            </a:extLst>
          </p:cNvPr>
          <p:cNvPicPr>
            <a:picLocks noChangeAspect="1"/>
          </p:cNvPicPr>
          <p:nvPr/>
        </p:nvPicPr>
        <p:blipFill>
          <a:blip r:embed="rId2"/>
          <a:stretch>
            <a:fillRect/>
          </a:stretch>
        </p:blipFill>
        <p:spPr>
          <a:xfrm>
            <a:off x="6931428" y="1991535"/>
            <a:ext cx="4033059" cy="4508808"/>
          </a:xfrm>
          <a:prstGeom prst="rect">
            <a:avLst/>
          </a:prstGeom>
        </p:spPr>
      </p:pic>
      <p:sp>
        <p:nvSpPr>
          <p:cNvPr id="11" name="CuadroTexto 10">
            <a:extLst>
              <a:ext uri="{FF2B5EF4-FFF2-40B4-BE49-F238E27FC236}">
                <a16:creationId xmlns:a16="http://schemas.microsoft.com/office/drawing/2014/main" id="{58FD3C90-7561-4DF8-9BC5-EE7BD2C3EFB5}"/>
              </a:ext>
            </a:extLst>
          </p:cNvPr>
          <p:cNvSpPr txBox="1"/>
          <p:nvPr/>
        </p:nvSpPr>
        <p:spPr>
          <a:xfrm>
            <a:off x="10983297" y="2294792"/>
            <a:ext cx="389313" cy="3970318"/>
          </a:xfrm>
          <a:prstGeom prst="rect">
            <a:avLst/>
          </a:prstGeom>
          <a:noFill/>
        </p:spPr>
        <p:txBody>
          <a:bodyPr wrap="square" rtlCol="0">
            <a:spAutoFit/>
          </a:bodyPr>
          <a:lstStyle/>
          <a:p>
            <a:r>
              <a:rPr lang="es-PE" b="1" dirty="0">
                <a:solidFill>
                  <a:srgbClr val="FF0000"/>
                </a:solidFill>
              </a:rPr>
              <a:t>I</a:t>
            </a:r>
          </a:p>
          <a:p>
            <a:endParaRPr lang="es-PE" b="1" dirty="0">
              <a:solidFill>
                <a:srgbClr val="FF0000"/>
              </a:solidFill>
            </a:endParaRPr>
          </a:p>
          <a:p>
            <a:endParaRPr lang="es-PE" b="1" dirty="0">
              <a:solidFill>
                <a:srgbClr val="FF0000"/>
              </a:solidFill>
            </a:endParaRPr>
          </a:p>
          <a:p>
            <a:endParaRPr lang="es-PE" b="1" dirty="0">
              <a:solidFill>
                <a:srgbClr val="FF0000"/>
              </a:solidFill>
            </a:endParaRPr>
          </a:p>
          <a:p>
            <a:r>
              <a:rPr lang="es-PE" b="1" dirty="0">
                <a:solidFill>
                  <a:srgbClr val="FF0000"/>
                </a:solidFill>
              </a:rPr>
              <a:t>II</a:t>
            </a:r>
          </a:p>
          <a:p>
            <a:endParaRPr lang="es-PE" b="1" dirty="0">
              <a:solidFill>
                <a:srgbClr val="FF0000"/>
              </a:solidFill>
            </a:endParaRPr>
          </a:p>
          <a:p>
            <a:endParaRPr lang="es-PE" b="1" dirty="0">
              <a:solidFill>
                <a:srgbClr val="FF0000"/>
              </a:solidFill>
            </a:endParaRPr>
          </a:p>
          <a:p>
            <a:endParaRPr lang="es-PE" b="1" dirty="0">
              <a:solidFill>
                <a:srgbClr val="FF0000"/>
              </a:solidFill>
            </a:endParaRPr>
          </a:p>
          <a:p>
            <a:endParaRPr lang="es-PE" b="1" dirty="0">
              <a:solidFill>
                <a:srgbClr val="FF0000"/>
              </a:solidFill>
            </a:endParaRPr>
          </a:p>
          <a:p>
            <a:r>
              <a:rPr lang="es-PE" b="1" dirty="0">
                <a:solidFill>
                  <a:srgbClr val="FF0000"/>
                </a:solidFill>
              </a:rPr>
              <a:t>III</a:t>
            </a:r>
          </a:p>
          <a:p>
            <a:endParaRPr lang="es-PE" b="1" dirty="0">
              <a:solidFill>
                <a:srgbClr val="FF0000"/>
              </a:solidFill>
            </a:endParaRPr>
          </a:p>
          <a:p>
            <a:endParaRPr lang="es-PE" b="1" dirty="0">
              <a:solidFill>
                <a:srgbClr val="FF0000"/>
              </a:solidFill>
            </a:endParaRPr>
          </a:p>
          <a:p>
            <a:endParaRPr lang="es-PE" b="1" dirty="0">
              <a:solidFill>
                <a:srgbClr val="FF0000"/>
              </a:solidFill>
            </a:endParaRPr>
          </a:p>
          <a:p>
            <a:r>
              <a:rPr lang="es-PE" b="1" dirty="0">
                <a:solidFill>
                  <a:srgbClr val="FF0000"/>
                </a:solidFill>
              </a:rPr>
              <a:t>IV</a:t>
            </a:r>
          </a:p>
        </p:txBody>
      </p:sp>
    </p:spTree>
    <p:extLst>
      <p:ext uri="{BB962C8B-B14F-4D97-AF65-F5344CB8AC3E}">
        <p14:creationId xmlns:p14="http://schemas.microsoft.com/office/powerpoint/2010/main" val="4154107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BB7A577-A19A-468D-B25C-92711B50F4E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5A0CAE9A-3BAB-41AC-ACDA-524BFFA3EC9F}"/>
              </a:ext>
            </a:extLst>
          </p:cNvPr>
          <p:cNvSpPr>
            <a:spLocks noGrp="1"/>
          </p:cNvSpPr>
          <p:nvPr>
            <p:ph type="sldNum" sz="quarter" idx="12"/>
          </p:nvPr>
        </p:nvSpPr>
        <p:spPr/>
        <p:txBody>
          <a:bodyPr/>
          <a:lstStyle/>
          <a:p>
            <a:fld id="{510D3C48-01B5-44F0-B018-CA7289F8CA3D}" type="slidenum">
              <a:rPr lang="es-PE" smtClean="0"/>
              <a:t>43</a:t>
            </a:fld>
            <a:endParaRPr lang="es-PE"/>
          </a:p>
        </p:txBody>
      </p:sp>
      <p:sp>
        <p:nvSpPr>
          <p:cNvPr id="7" name="CuadroTexto 6">
            <a:extLst>
              <a:ext uri="{FF2B5EF4-FFF2-40B4-BE49-F238E27FC236}">
                <a16:creationId xmlns:a16="http://schemas.microsoft.com/office/drawing/2014/main" id="{14277674-582C-43E7-9B33-BC6887637103}"/>
              </a:ext>
            </a:extLst>
          </p:cNvPr>
          <p:cNvSpPr txBox="1"/>
          <p:nvPr/>
        </p:nvSpPr>
        <p:spPr>
          <a:xfrm>
            <a:off x="694592" y="496510"/>
            <a:ext cx="10814539" cy="1692771"/>
          </a:xfrm>
          <a:prstGeom prst="rect">
            <a:avLst/>
          </a:prstGeom>
          <a:noFill/>
        </p:spPr>
        <p:txBody>
          <a:bodyPr wrap="square">
            <a:spAutoFit/>
          </a:bodyPr>
          <a:lstStyle/>
          <a:p>
            <a:pPr algn="ctr"/>
            <a:r>
              <a:rPr lang="es-PE" sz="3200" b="1" dirty="0">
                <a:solidFill>
                  <a:srgbClr val="7030A0"/>
                </a:solidFill>
              </a:rPr>
              <a:t>Componentes Básicos de Jumbo</a:t>
            </a:r>
          </a:p>
          <a:p>
            <a:pPr algn="just"/>
            <a:r>
              <a:rPr lang="es-PE" dirty="0"/>
              <a:t>Los componentes básicos de estos equipos son: el mecanismo de traslación, el sistema de accionamiento, los brazos, las deslizaderas y los martillos como se aprecia en la figura.</a:t>
            </a:r>
          </a:p>
          <a:p>
            <a:pPr algn="just"/>
            <a:endParaRPr lang="es-PE" dirty="0"/>
          </a:p>
          <a:p>
            <a:pPr algn="just"/>
            <a:endParaRPr lang="es-PE" dirty="0"/>
          </a:p>
        </p:txBody>
      </p:sp>
      <p:pic>
        <p:nvPicPr>
          <p:cNvPr id="9" name="Imagen 8">
            <a:extLst>
              <a:ext uri="{FF2B5EF4-FFF2-40B4-BE49-F238E27FC236}">
                <a16:creationId xmlns:a16="http://schemas.microsoft.com/office/drawing/2014/main" id="{68865FAD-B448-45F5-99E5-76ABB43D57A1}"/>
              </a:ext>
            </a:extLst>
          </p:cNvPr>
          <p:cNvPicPr>
            <a:picLocks noChangeAspect="1"/>
          </p:cNvPicPr>
          <p:nvPr/>
        </p:nvPicPr>
        <p:blipFill>
          <a:blip r:embed="rId2"/>
          <a:stretch>
            <a:fillRect/>
          </a:stretch>
        </p:blipFill>
        <p:spPr>
          <a:xfrm>
            <a:off x="1913704" y="1614768"/>
            <a:ext cx="8068496" cy="4926153"/>
          </a:xfrm>
          <a:prstGeom prst="rect">
            <a:avLst/>
          </a:prstGeom>
        </p:spPr>
      </p:pic>
    </p:spTree>
    <p:extLst>
      <p:ext uri="{BB962C8B-B14F-4D97-AF65-F5344CB8AC3E}">
        <p14:creationId xmlns:p14="http://schemas.microsoft.com/office/powerpoint/2010/main" val="3974827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BB7A577-A19A-468D-B25C-92711B50F4E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5A0CAE9A-3BAB-41AC-ACDA-524BFFA3EC9F}"/>
              </a:ext>
            </a:extLst>
          </p:cNvPr>
          <p:cNvSpPr>
            <a:spLocks noGrp="1"/>
          </p:cNvSpPr>
          <p:nvPr>
            <p:ph type="sldNum" sz="quarter" idx="12"/>
          </p:nvPr>
        </p:nvSpPr>
        <p:spPr/>
        <p:txBody>
          <a:bodyPr/>
          <a:lstStyle/>
          <a:p>
            <a:fld id="{510D3C48-01B5-44F0-B018-CA7289F8CA3D}" type="slidenum">
              <a:rPr lang="es-PE" smtClean="0"/>
              <a:t>44</a:t>
            </a:fld>
            <a:endParaRPr lang="es-PE"/>
          </a:p>
        </p:txBody>
      </p:sp>
      <p:sp>
        <p:nvSpPr>
          <p:cNvPr id="6" name="CuadroTexto 5">
            <a:extLst>
              <a:ext uri="{FF2B5EF4-FFF2-40B4-BE49-F238E27FC236}">
                <a16:creationId xmlns:a16="http://schemas.microsoft.com/office/drawing/2014/main" id="{48BDBC59-63EB-4322-A6B7-4AD696EAD540}"/>
              </a:ext>
            </a:extLst>
          </p:cNvPr>
          <p:cNvSpPr txBox="1"/>
          <p:nvPr/>
        </p:nvSpPr>
        <p:spPr>
          <a:xfrm>
            <a:off x="652550" y="522607"/>
            <a:ext cx="5378973" cy="5509200"/>
          </a:xfrm>
          <a:prstGeom prst="rect">
            <a:avLst/>
          </a:prstGeom>
          <a:noFill/>
        </p:spPr>
        <p:txBody>
          <a:bodyPr wrap="square">
            <a:spAutoFit/>
          </a:bodyPr>
          <a:lstStyle/>
          <a:p>
            <a:pPr algn="ctr"/>
            <a:r>
              <a:rPr lang="es-PE" sz="2800" b="1" dirty="0">
                <a:solidFill>
                  <a:srgbClr val="7030A0"/>
                </a:solidFill>
              </a:rPr>
              <a:t>Fuentes de Energía de Jumbo</a:t>
            </a:r>
          </a:p>
          <a:p>
            <a:pPr algn="just"/>
            <a:r>
              <a:rPr lang="es-PE" dirty="0"/>
              <a:t>Las fuentes de energía pueden ser: </a:t>
            </a:r>
          </a:p>
          <a:p>
            <a:pPr marL="623888" indent="-263525" algn="just">
              <a:buFont typeface="Wingdings" panose="05000000000000000000" pitchFamily="2" charset="2"/>
              <a:buChar char="q"/>
            </a:pPr>
            <a:r>
              <a:rPr lang="es-PE" dirty="0"/>
              <a:t>Diesel </a:t>
            </a:r>
          </a:p>
          <a:p>
            <a:pPr marL="623888" indent="-263525" algn="just">
              <a:buFont typeface="Wingdings" panose="05000000000000000000" pitchFamily="2" charset="2"/>
              <a:buChar char="q"/>
            </a:pPr>
            <a:r>
              <a:rPr lang="es-PE" dirty="0"/>
              <a:t>Eléctrica </a:t>
            </a:r>
          </a:p>
          <a:p>
            <a:pPr marL="623888" indent="-263525" algn="just">
              <a:buFont typeface="Wingdings" panose="05000000000000000000" pitchFamily="2" charset="2"/>
              <a:buChar char="q"/>
            </a:pPr>
            <a:r>
              <a:rPr lang="es-PE" dirty="0"/>
              <a:t>Aire comprimido. </a:t>
            </a:r>
          </a:p>
          <a:p>
            <a:pPr marL="360363" algn="just"/>
            <a:endParaRPr lang="es-PE" dirty="0"/>
          </a:p>
          <a:p>
            <a:pPr algn="just"/>
            <a:r>
              <a:rPr lang="es-PE" dirty="0"/>
              <a:t>Los motores Diesel que sirven para el accionamiento del tren de rodadura, por transmisión mecánica o hidráulica, pueden usarse también para accionar todos los elementos de perforación, incluidas las unidades compresoras e hidráulicas. Este sistema se utiliza en proyectos de pequeña enverga dura y cuando no existen problemas de contaminación en el frente. </a:t>
            </a:r>
          </a:p>
          <a:p>
            <a:pPr algn="just"/>
            <a:endParaRPr lang="es-PE" dirty="0"/>
          </a:p>
          <a:p>
            <a:pPr algn="just"/>
            <a:r>
              <a:rPr lang="es-PE" dirty="0"/>
              <a:t>Más habitual es emplear el motor Diesel para el desplazamiento del equipo y un motor eléctrico para el accionamiento de los elementos de perforación. En este caso se necesita disponer de una instalación de distribución de energía eléctrica. </a:t>
            </a:r>
          </a:p>
        </p:txBody>
      </p:sp>
      <p:sp>
        <p:nvSpPr>
          <p:cNvPr id="8" name="CuadroTexto 7">
            <a:extLst>
              <a:ext uri="{FF2B5EF4-FFF2-40B4-BE49-F238E27FC236}">
                <a16:creationId xmlns:a16="http://schemas.microsoft.com/office/drawing/2014/main" id="{820C5CBF-8A03-4C4D-B775-8B66DE1CB925}"/>
              </a:ext>
            </a:extLst>
          </p:cNvPr>
          <p:cNvSpPr txBox="1"/>
          <p:nvPr/>
        </p:nvSpPr>
        <p:spPr>
          <a:xfrm>
            <a:off x="6286500" y="1252978"/>
            <a:ext cx="5252950" cy="4862870"/>
          </a:xfrm>
          <a:prstGeom prst="rect">
            <a:avLst/>
          </a:prstGeom>
          <a:noFill/>
        </p:spPr>
        <p:txBody>
          <a:bodyPr wrap="square">
            <a:spAutoFit/>
          </a:bodyPr>
          <a:lstStyle/>
          <a:p>
            <a:pPr algn="just"/>
            <a:r>
              <a:rPr lang="es-PE" dirty="0"/>
              <a:t>Por último, el aire comprimido sólo se usa cuando se dispone de una red en buen estado, en caso contrario el sistema se desecha casi siempre. Los brazos de los jumbos modernos están accionados hidráulicamente existiendo una gran variedad de diseños.</a:t>
            </a:r>
          </a:p>
          <a:p>
            <a:pPr algn="ctr"/>
            <a:r>
              <a:rPr lang="es-PE" sz="2200" b="1" dirty="0">
                <a:solidFill>
                  <a:srgbClr val="7030A0"/>
                </a:solidFill>
              </a:rPr>
              <a:t>Cálculo del Número de Brazos del Jumbo</a:t>
            </a:r>
          </a:p>
          <a:p>
            <a:pPr algn="just"/>
            <a:r>
              <a:rPr lang="es-PE" dirty="0"/>
              <a:t>El número y dimensión de los brazos está en función del avance requerido, la sección del túnel y el control de la perforación para evitar </a:t>
            </a:r>
            <a:r>
              <a:rPr lang="es-PE" dirty="0" err="1"/>
              <a:t>sobreexcavaciones</a:t>
            </a:r>
            <a:r>
              <a:rPr lang="es-PE" dirty="0"/>
              <a:t>. </a:t>
            </a:r>
          </a:p>
          <a:p>
            <a:pPr algn="just"/>
            <a:r>
              <a:rPr lang="es-PE" dirty="0"/>
              <a:t>Como criterios generales debe cumplirse que: </a:t>
            </a:r>
          </a:p>
          <a:p>
            <a:pPr marL="285750" indent="-285750" algn="just">
              <a:buFont typeface="Wingdings" panose="05000000000000000000" pitchFamily="2" charset="2"/>
              <a:buChar char="q"/>
            </a:pPr>
            <a:r>
              <a:rPr lang="es-PE" dirty="0"/>
              <a:t>El número de taladros que realiza cada brazo sea el mismo. </a:t>
            </a:r>
          </a:p>
          <a:p>
            <a:pPr marL="285750" indent="-285750" algn="just">
              <a:buFont typeface="Wingdings" panose="05000000000000000000" pitchFamily="2" charset="2"/>
              <a:buChar char="q"/>
            </a:pPr>
            <a:r>
              <a:rPr lang="es-PE" dirty="0"/>
              <a:t>La superposición de coberturas entre brazos no sea superior del 30% </a:t>
            </a:r>
          </a:p>
          <a:p>
            <a:pPr marL="285750" indent="-285750" algn="just">
              <a:buFont typeface="Wingdings" panose="05000000000000000000" pitchFamily="2" charset="2"/>
              <a:buChar char="q"/>
            </a:pPr>
            <a:r>
              <a:rPr lang="es-PE" dirty="0"/>
              <a:t>El orden de ejecución de los taladros sea el que permita globalmente unos tiempos de desplazamiento de los brazos menor. </a:t>
            </a:r>
          </a:p>
        </p:txBody>
      </p:sp>
    </p:spTree>
    <p:extLst>
      <p:ext uri="{BB962C8B-B14F-4D97-AF65-F5344CB8AC3E}">
        <p14:creationId xmlns:p14="http://schemas.microsoft.com/office/powerpoint/2010/main" val="2111559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0AE2B6F-7AF7-496C-89E6-A9C3282FDD56}"/>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C23BE30A-7CAB-4CCB-9015-BCBA9F878E4B}"/>
              </a:ext>
            </a:extLst>
          </p:cNvPr>
          <p:cNvSpPr>
            <a:spLocks noGrp="1"/>
          </p:cNvSpPr>
          <p:nvPr>
            <p:ph type="sldNum" sz="quarter" idx="12"/>
          </p:nvPr>
        </p:nvSpPr>
        <p:spPr/>
        <p:txBody>
          <a:bodyPr/>
          <a:lstStyle/>
          <a:p>
            <a:fld id="{510D3C48-01B5-44F0-B018-CA7289F8CA3D}" type="slidenum">
              <a:rPr lang="es-PE" smtClean="0"/>
              <a:t>45</a:t>
            </a:fld>
            <a:endParaRPr lang="es-PE"/>
          </a:p>
        </p:txBody>
      </p:sp>
      <p:sp>
        <p:nvSpPr>
          <p:cNvPr id="7" name="CuadroTexto 6">
            <a:extLst>
              <a:ext uri="{FF2B5EF4-FFF2-40B4-BE49-F238E27FC236}">
                <a16:creationId xmlns:a16="http://schemas.microsoft.com/office/drawing/2014/main" id="{F7F6A1F1-B79A-45A1-92EB-672F22BD52D3}"/>
              </a:ext>
            </a:extLst>
          </p:cNvPr>
          <p:cNvSpPr txBox="1"/>
          <p:nvPr/>
        </p:nvSpPr>
        <p:spPr>
          <a:xfrm>
            <a:off x="694593" y="514281"/>
            <a:ext cx="5310554" cy="923330"/>
          </a:xfrm>
          <a:prstGeom prst="rect">
            <a:avLst/>
          </a:prstGeom>
          <a:noFill/>
        </p:spPr>
        <p:txBody>
          <a:bodyPr wrap="square">
            <a:spAutoFit/>
          </a:bodyPr>
          <a:lstStyle/>
          <a:p>
            <a:pPr algn="just"/>
            <a:r>
              <a:rPr lang="es-PE" dirty="0"/>
              <a:t>Para calcular el número de brazos de que debe disponer un jumbo por cada operador y el rendimiento del mismo, pueden emplearse las siguientes fórmulas: </a:t>
            </a:r>
          </a:p>
        </p:txBody>
      </p:sp>
      <p:pic>
        <p:nvPicPr>
          <p:cNvPr id="8" name="Imagen 7">
            <a:extLst>
              <a:ext uri="{FF2B5EF4-FFF2-40B4-BE49-F238E27FC236}">
                <a16:creationId xmlns:a16="http://schemas.microsoft.com/office/drawing/2014/main" id="{BEC4F1A1-BA53-4C63-BE1D-EF1402041C5A}"/>
              </a:ext>
            </a:extLst>
          </p:cNvPr>
          <p:cNvPicPr>
            <a:picLocks noChangeAspect="1"/>
          </p:cNvPicPr>
          <p:nvPr/>
        </p:nvPicPr>
        <p:blipFill rotWithShape="1">
          <a:blip r:embed="rId2"/>
          <a:srcRect b="62245"/>
          <a:stretch/>
        </p:blipFill>
        <p:spPr>
          <a:xfrm>
            <a:off x="1511838" y="1437612"/>
            <a:ext cx="2411770" cy="654958"/>
          </a:xfrm>
          <a:prstGeom prst="rect">
            <a:avLst/>
          </a:prstGeom>
        </p:spPr>
      </p:pic>
      <p:sp>
        <p:nvSpPr>
          <p:cNvPr id="10" name="CuadroTexto 9">
            <a:extLst>
              <a:ext uri="{FF2B5EF4-FFF2-40B4-BE49-F238E27FC236}">
                <a16:creationId xmlns:a16="http://schemas.microsoft.com/office/drawing/2014/main" id="{1582ED0F-B634-446B-938D-02ED26C06E4A}"/>
              </a:ext>
            </a:extLst>
          </p:cNvPr>
          <p:cNvSpPr txBox="1"/>
          <p:nvPr/>
        </p:nvSpPr>
        <p:spPr>
          <a:xfrm>
            <a:off x="694592" y="3432207"/>
            <a:ext cx="5688623" cy="2893100"/>
          </a:xfrm>
          <a:prstGeom prst="rect">
            <a:avLst/>
          </a:prstGeom>
          <a:noFill/>
        </p:spPr>
        <p:txBody>
          <a:bodyPr wrap="square">
            <a:spAutoFit/>
          </a:bodyPr>
          <a:lstStyle/>
          <a:p>
            <a:r>
              <a:rPr lang="es-PE" sz="2000" b="1" dirty="0"/>
              <a:t>Donde: </a:t>
            </a:r>
          </a:p>
          <a:p>
            <a:r>
              <a:rPr lang="es-PE" dirty="0"/>
              <a:t>Nb  = Número de brazos por operador. </a:t>
            </a:r>
          </a:p>
          <a:p>
            <a:r>
              <a:rPr lang="es-PE" dirty="0" err="1"/>
              <a:t>Pj</a:t>
            </a:r>
            <a:r>
              <a:rPr lang="es-PE" dirty="0"/>
              <a:t>    = Producción del jumbo por operador (m/h). </a:t>
            </a:r>
          </a:p>
          <a:p>
            <a:r>
              <a:rPr lang="es-PE" dirty="0" err="1"/>
              <a:t>Lv</a:t>
            </a:r>
            <a:r>
              <a:rPr lang="es-PE" dirty="0"/>
              <a:t>   = Longitud del barreno (m). </a:t>
            </a:r>
          </a:p>
          <a:p>
            <a:r>
              <a:rPr lang="es-PE" dirty="0"/>
              <a:t>VP  = Velocidad de penetración (m/h). </a:t>
            </a:r>
          </a:p>
          <a:p>
            <a:r>
              <a:rPr lang="es-PE" dirty="0"/>
              <a:t>Tm </a:t>
            </a:r>
            <a:r>
              <a:rPr lang="en-US" dirty="0"/>
              <a:t>= </a:t>
            </a:r>
            <a:r>
              <a:rPr lang="es-PE" dirty="0"/>
              <a:t>Tiempo de sacar barreno, movimiento de la deslizadera y emboquille (1-2 min). </a:t>
            </a:r>
          </a:p>
          <a:p>
            <a:r>
              <a:rPr lang="es-PE" dirty="0" err="1"/>
              <a:t>tb</a:t>
            </a:r>
            <a:r>
              <a:rPr lang="es-PE" dirty="0"/>
              <a:t> =Tiempo de cambio de broca (1,5-3 min). </a:t>
            </a:r>
          </a:p>
          <a:p>
            <a:r>
              <a:rPr lang="es-PE" dirty="0" err="1"/>
              <a:t>Ib</a:t>
            </a:r>
            <a:r>
              <a:rPr lang="es-PE" dirty="0"/>
              <a:t> = Metros de taladro por cada broca (m). </a:t>
            </a:r>
          </a:p>
          <a:p>
            <a:r>
              <a:rPr lang="es-PE" dirty="0"/>
              <a:t>e  = Eficiencia del operador (0,5 -0,8). </a:t>
            </a:r>
          </a:p>
        </p:txBody>
      </p:sp>
      <p:sp>
        <p:nvSpPr>
          <p:cNvPr id="12" name="CuadroTexto 11">
            <a:extLst>
              <a:ext uri="{FF2B5EF4-FFF2-40B4-BE49-F238E27FC236}">
                <a16:creationId xmlns:a16="http://schemas.microsoft.com/office/drawing/2014/main" id="{C2262B86-DC7D-442D-BFDB-176CADD0488D}"/>
              </a:ext>
            </a:extLst>
          </p:cNvPr>
          <p:cNvSpPr txBox="1"/>
          <p:nvPr/>
        </p:nvSpPr>
        <p:spPr>
          <a:xfrm>
            <a:off x="6186853" y="1100794"/>
            <a:ext cx="5310554" cy="1200329"/>
          </a:xfrm>
          <a:prstGeom prst="rect">
            <a:avLst/>
          </a:prstGeom>
          <a:noFill/>
        </p:spPr>
        <p:txBody>
          <a:bodyPr wrap="square">
            <a:spAutoFit/>
          </a:bodyPr>
          <a:lstStyle/>
          <a:p>
            <a:pPr algn="just"/>
            <a:r>
              <a:rPr lang="es-PE" dirty="0"/>
              <a:t>Los diámetros de perforación dependen de la sección de los túneles o galerías, que para una roca de resistencia media a dura, pueden fijarse según lo indicado en la Tabla:</a:t>
            </a:r>
          </a:p>
        </p:txBody>
      </p:sp>
      <p:pic>
        <p:nvPicPr>
          <p:cNvPr id="14" name="Imagen 13">
            <a:extLst>
              <a:ext uri="{FF2B5EF4-FFF2-40B4-BE49-F238E27FC236}">
                <a16:creationId xmlns:a16="http://schemas.microsoft.com/office/drawing/2014/main" id="{4CBA327C-4BFD-4453-B8CF-29B9C6163D7B}"/>
              </a:ext>
            </a:extLst>
          </p:cNvPr>
          <p:cNvPicPr>
            <a:picLocks noChangeAspect="1"/>
          </p:cNvPicPr>
          <p:nvPr/>
        </p:nvPicPr>
        <p:blipFill>
          <a:blip r:embed="rId3"/>
          <a:stretch>
            <a:fillRect/>
          </a:stretch>
        </p:blipFill>
        <p:spPr>
          <a:xfrm>
            <a:off x="6238109" y="2365224"/>
            <a:ext cx="5310554" cy="1200330"/>
          </a:xfrm>
          <a:prstGeom prst="rect">
            <a:avLst/>
          </a:prstGeom>
        </p:spPr>
      </p:pic>
      <p:sp>
        <p:nvSpPr>
          <p:cNvPr id="16" name="CuadroTexto 15">
            <a:extLst>
              <a:ext uri="{FF2B5EF4-FFF2-40B4-BE49-F238E27FC236}">
                <a16:creationId xmlns:a16="http://schemas.microsoft.com/office/drawing/2014/main" id="{817C9AAE-4615-4CDE-BC6F-A830E9F31D08}"/>
              </a:ext>
            </a:extLst>
          </p:cNvPr>
          <p:cNvSpPr txBox="1"/>
          <p:nvPr/>
        </p:nvSpPr>
        <p:spPr>
          <a:xfrm>
            <a:off x="6186853" y="3621980"/>
            <a:ext cx="5263629" cy="646331"/>
          </a:xfrm>
          <a:prstGeom prst="rect">
            <a:avLst/>
          </a:prstGeom>
          <a:noFill/>
        </p:spPr>
        <p:txBody>
          <a:bodyPr wrap="square">
            <a:spAutoFit/>
          </a:bodyPr>
          <a:lstStyle/>
          <a:p>
            <a:pPr algn="just"/>
            <a:r>
              <a:rPr lang="es-PE" dirty="0"/>
              <a:t>Para la perforación de grandes túneles o cámaras, se utilizan los jumbos de estructura porticada.</a:t>
            </a:r>
          </a:p>
        </p:txBody>
      </p:sp>
      <p:pic>
        <p:nvPicPr>
          <p:cNvPr id="18" name="Imagen 17">
            <a:extLst>
              <a:ext uri="{FF2B5EF4-FFF2-40B4-BE49-F238E27FC236}">
                <a16:creationId xmlns:a16="http://schemas.microsoft.com/office/drawing/2014/main" id="{D614A963-E462-46E7-B917-4384510ABCB5}"/>
              </a:ext>
            </a:extLst>
          </p:cNvPr>
          <p:cNvPicPr>
            <a:picLocks noChangeAspect="1"/>
          </p:cNvPicPr>
          <p:nvPr/>
        </p:nvPicPr>
        <p:blipFill>
          <a:blip r:embed="rId4"/>
          <a:stretch>
            <a:fillRect/>
          </a:stretch>
        </p:blipFill>
        <p:spPr>
          <a:xfrm>
            <a:off x="6383215" y="4163147"/>
            <a:ext cx="4058216" cy="2349527"/>
          </a:xfrm>
          <a:prstGeom prst="rect">
            <a:avLst/>
          </a:prstGeom>
        </p:spPr>
      </p:pic>
      <p:pic>
        <p:nvPicPr>
          <p:cNvPr id="19" name="Imagen 18">
            <a:extLst>
              <a:ext uri="{FF2B5EF4-FFF2-40B4-BE49-F238E27FC236}">
                <a16:creationId xmlns:a16="http://schemas.microsoft.com/office/drawing/2014/main" id="{97807FF9-B01B-4B7D-B003-078383F9DCBB}"/>
              </a:ext>
            </a:extLst>
          </p:cNvPr>
          <p:cNvPicPr>
            <a:picLocks noChangeAspect="1"/>
          </p:cNvPicPr>
          <p:nvPr/>
        </p:nvPicPr>
        <p:blipFill rotWithShape="1">
          <a:blip r:embed="rId2"/>
          <a:srcRect t="43949"/>
          <a:stretch/>
        </p:blipFill>
        <p:spPr>
          <a:xfrm>
            <a:off x="1463204" y="2466020"/>
            <a:ext cx="2411770" cy="972363"/>
          </a:xfrm>
          <a:prstGeom prst="rect">
            <a:avLst/>
          </a:prstGeom>
        </p:spPr>
      </p:pic>
      <p:sp>
        <p:nvSpPr>
          <p:cNvPr id="21" name="CuadroTexto 20">
            <a:extLst>
              <a:ext uri="{FF2B5EF4-FFF2-40B4-BE49-F238E27FC236}">
                <a16:creationId xmlns:a16="http://schemas.microsoft.com/office/drawing/2014/main" id="{FF942353-54CA-4C59-AAA1-56A8AEC0FFD1}"/>
              </a:ext>
            </a:extLst>
          </p:cNvPr>
          <p:cNvSpPr txBox="1"/>
          <p:nvPr/>
        </p:nvSpPr>
        <p:spPr>
          <a:xfrm>
            <a:off x="532668" y="2056870"/>
            <a:ext cx="5472479" cy="523220"/>
          </a:xfrm>
          <a:prstGeom prst="rect">
            <a:avLst/>
          </a:prstGeom>
          <a:noFill/>
        </p:spPr>
        <p:txBody>
          <a:bodyPr wrap="square">
            <a:spAutoFit/>
          </a:bodyPr>
          <a:lstStyle/>
          <a:p>
            <a:pPr algn="ctr"/>
            <a:r>
              <a:rPr lang="es-PE" sz="2800" b="1" dirty="0">
                <a:solidFill>
                  <a:srgbClr val="7030A0"/>
                </a:solidFill>
              </a:rPr>
              <a:t>Rendimiento del Jumbo</a:t>
            </a:r>
          </a:p>
        </p:txBody>
      </p:sp>
    </p:spTree>
    <p:extLst>
      <p:ext uri="{BB962C8B-B14F-4D97-AF65-F5344CB8AC3E}">
        <p14:creationId xmlns:p14="http://schemas.microsoft.com/office/powerpoint/2010/main" val="495023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39B3860-8F1C-47A2-9A47-558D4217B5C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220F44E5-64C8-4BF4-B6A7-6939ECA9C806}"/>
              </a:ext>
            </a:extLst>
          </p:cNvPr>
          <p:cNvSpPr>
            <a:spLocks noGrp="1"/>
          </p:cNvSpPr>
          <p:nvPr>
            <p:ph type="sldNum" sz="quarter" idx="12"/>
          </p:nvPr>
        </p:nvSpPr>
        <p:spPr/>
        <p:txBody>
          <a:bodyPr/>
          <a:lstStyle/>
          <a:p>
            <a:fld id="{510D3C48-01B5-44F0-B018-CA7289F8CA3D}" type="slidenum">
              <a:rPr lang="es-PE" smtClean="0"/>
              <a:t>46</a:t>
            </a:fld>
            <a:endParaRPr lang="es-PE"/>
          </a:p>
        </p:txBody>
      </p:sp>
      <p:pic>
        <p:nvPicPr>
          <p:cNvPr id="6" name="Imagen 5">
            <a:extLst>
              <a:ext uri="{FF2B5EF4-FFF2-40B4-BE49-F238E27FC236}">
                <a16:creationId xmlns:a16="http://schemas.microsoft.com/office/drawing/2014/main" id="{26D970A2-6BF3-4A88-985A-57F86777F1EE}"/>
              </a:ext>
            </a:extLst>
          </p:cNvPr>
          <p:cNvPicPr>
            <a:picLocks noChangeAspect="1"/>
          </p:cNvPicPr>
          <p:nvPr/>
        </p:nvPicPr>
        <p:blipFill rotWithShape="1">
          <a:blip r:embed="rId2"/>
          <a:srcRect l="2303" t="5089" r="1966" b="3319"/>
          <a:stretch/>
        </p:blipFill>
        <p:spPr>
          <a:xfrm>
            <a:off x="1758462" y="553915"/>
            <a:ext cx="8405445" cy="5697529"/>
          </a:xfrm>
          <a:prstGeom prst="rect">
            <a:avLst/>
          </a:prstGeom>
        </p:spPr>
      </p:pic>
    </p:spTree>
    <p:extLst>
      <p:ext uri="{BB962C8B-B14F-4D97-AF65-F5344CB8AC3E}">
        <p14:creationId xmlns:p14="http://schemas.microsoft.com/office/powerpoint/2010/main" val="3235586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CEAF6BAC-56C1-4D0D-955D-625FA88D3F77}"/>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1058066C-DB62-4954-A970-3455DC8A97D9}"/>
              </a:ext>
            </a:extLst>
          </p:cNvPr>
          <p:cNvSpPr>
            <a:spLocks noGrp="1"/>
          </p:cNvSpPr>
          <p:nvPr>
            <p:ph type="sldNum" sz="quarter" idx="12"/>
          </p:nvPr>
        </p:nvSpPr>
        <p:spPr/>
        <p:txBody>
          <a:bodyPr/>
          <a:lstStyle/>
          <a:p>
            <a:fld id="{510D3C48-01B5-44F0-B018-CA7289F8CA3D}" type="slidenum">
              <a:rPr lang="es-PE" smtClean="0"/>
              <a:t>47</a:t>
            </a:fld>
            <a:endParaRPr lang="es-PE"/>
          </a:p>
        </p:txBody>
      </p:sp>
      <p:sp>
        <p:nvSpPr>
          <p:cNvPr id="7" name="CuadroTexto 6">
            <a:extLst>
              <a:ext uri="{FF2B5EF4-FFF2-40B4-BE49-F238E27FC236}">
                <a16:creationId xmlns:a16="http://schemas.microsoft.com/office/drawing/2014/main" id="{9026D845-A9E3-4D3E-BE03-B928E7A96796}"/>
              </a:ext>
            </a:extLst>
          </p:cNvPr>
          <p:cNvSpPr txBox="1"/>
          <p:nvPr/>
        </p:nvSpPr>
        <p:spPr>
          <a:xfrm>
            <a:off x="534786" y="566678"/>
            <a:ext cx="5487945" cy="6155531"/>
          </a:xfrm>
          <a:prstGeom prst="rect">
            <a:avLst/>
          </a:prstGeom>
          <a:noFill/>
        </p:spPr>
        <p:txBody>
          <a:bodyPr wrap="square">
            <a:spAutoFit/>
          </a:bodyPr>
          <a:lstStyle/>
          <a:p>
            <a:pPr algn="just"/>
            <a:r>
              <a:rPr lang="es-PE" sz="2800" b="1" dirty="0">
                <a:solidFill>
                  <a:srgbClr val="7030A0"/>
                </a:solidFill>
              </a:rPr>
              <a:t>b. Perforadoras de taladros largos en abanico.</a:t>
            </a:r>
          </a:p>
          <a:p>
            <a:pPr algn="just"/>
            <a:r>
              <a:rPr lang="es-PE" sz="1600" dirty="0"/>
              <a:t> En minería metálica subterránea se aplican con frecuencia los métodos de explotación conocidos por cámaras y hundimientos por subniveles. </a:t>
            </a:r>
          </a:p>
          <a:p>
            <a:pPr algn="just"/>
            <a:endParaRPr lang="es-PE" sz="1600" dirty="0"/>
          </a:p>
          <a:p>
            <a:pPr algn="just"/>
            <a:r>
              <a:rPr lang="es-PE" sz="1600" dirty="0"/>
              <a:t>Para el arranque con explosivos es necesario perforar con precisión taladros de longitudes entre los 20 y 30 m dispuestos en abanico sobre un plano vertical o inclinado, ascendentes y descendentes. </a:t>
            </a:r>
          </a:p>
          <a:p>
            <a:pPr algn="just"/>
            <a:r>
              <a:rPr lang="es-PE" sz="1600" dirty="0"/>
              <a:t>Inicialmente, se empleaban martillos neumáticos con diámetros entre 50 y 65mm. Los rendimientos de perforación y productividades en el arranque que se conseguían eran bastante bajas. </a:t>
            </a:r>
          </a:p>
          <a:p>
            <a:pPr algn="just"/>
            <a:endParaRPr lang="es-PE" sz="1600" dirty="0"/>
          </a:p>
          <a:p>
            <a:pPr algn="just"/>
            <a:r>
              <a:rPr lang="es-PE" sz="1600" dirty="0"/>
              <a:t>Últimamente, el empleo de martillos hidráulicos y barrenos pesados ha permitido llegar a diámetros de 102 y 115 mm haciendo de nuevo interesantes estos métodos de laboreo.</a:t>
            </a:r>
          </a:p>
          <a:p>
            <a:pPr algn="just"/>
            <a:r>
              <a:rPr lang="es-PE" sz="1600" dirty="0"/>
              <a:t>Los equipos de mayor envergadura disponen de un sistema de perforación electrohidráulico, semejante al de los jumbos sobre neumáticos, y un motor térmico para los traslados o incluso para el accionamiento de la central hidráulica. </a:t>
            </a:r>
          </a:p>
          <a:p>
            <a:pPr algn="just"/>
            <a:endParaRPr lang="es-PE" dirty="0"/>
          </a:p>
        </p:txBody>
      </p:sp>
      <p:pic>
        <p:nvPicPr>
          <p:cNvPr id="8" name="Imagen 7">
            <a:extLst>
              <a:ext uri="{FF2B5EF4-FFF2-40B4-BE49-F238E27FC236}">
                <a16:creationId xmlns:a16="http://schemas.microsoft.com/office/drawing/2014/main" id="{F806C6BF-1578-4843-A14F-0EC3D5841134}"/>
              </a:ext>
            </a:extLst>
          </p:cNvPr>
          <p:cNvPicPr>
            <a:picLocks noChangeAspect="1"/>
          </p:cNvPicPr>
          <p:nvPr/>
        </p:nvPicPr>
        <p:blipFill>
          <a:blip r:embed="rId2"/>
          <a:stretch>
            <a:fillRect/>
          </a:stretch>
        </p:blipFill>
        <p:spPr>
          <a:xfrm>
            <a:off x="6139044" y="1813318"/>
            <a:ext cx="5386040" cy="4253373"/>
          </a:xfrm>
          <a:prstGeom prst="rect">
            <a:avLst/>
          </a:prstGeom>
        </p:spPr>
      </p:pic>
      <p:sp>
        <p:nvSpPr>
          <p:cNvPr id="9" name="Rectangle 3">
            <a:extLst>
              <a:ext uri="{FF2B5EF4-FFF2-40B4-BE49-F238E27FC236}">
                <a16:creationId xmlns:a16="http://schemas.microsoft.com/office/drawing/2014/main" id="{B1CFA650-FF14-4417-8131-77C627637423}"/>
              </a:ext>
            </a:extLst>
          </p:cNvPr>
          <p:cNvSpPr>
            <a:spLocks noChangeArrowheads="1"/>
          </p:cNvSpPr>
          <p:nvPr/>
        </p:nvSpPr>
        <p:spPr bwMode="auto">
          <a:xfrm>
            <a:off x="6169271" y="1023872"/>
            <a:ext cx="5355814" cy="76517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s-ES_tradnl" altLang="es-PE" sz="2400" b="1" dirty="0">
                <a:solidFill>
                  <a:srgbClr val="FFFF00"/>
                </a:solidFill>
                <a:effectLst>
                  <a:outerShdw blurRad="38100" dist="38100" dir="2700000" algn="tl">
                    <a:srgbClr val="000000"/>
                  </a:outerShdw>
                </a:effectLst>
              </a:rPr>
              <a:t>SIMBA H-1354</a:t>
            </a:r>
          </a:p>
        </p:txBody>
      </p:sp>
    </p:spTree>
    <p:extLst>
      <p:ext uri="{BB962C8B-B14F-4D97-AF65-F5344CB8AC3E}">
        <p14:creationId xmlns:p14="http://schemas.microsoft.com/office/powerpoint/2010/main" val="2315641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76969FE-3805-45BD-AEE5-2680143E5419}"/>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F1298ED5-6B86-4DC7-8E31-F497845FDAE4}"/>
              </a:ext>
            </a:extLst>
          </p:cNvPr>
          <p:cNvSpPr>
            <a:spLocks noGrp="1"/>
          </p:cNvSpPr>
          <p:nvPr>
            <p:ph type="sldNum" sz="quarter" idx="12"/>
          </p:nvPr>
        </p:nvSpPr>
        <p:spPr/>
        <p:txBody>
          <a:bodyPr/>
          <a:lstStyle/>
          <a:p>
            <a:fld id="{510D3C48-01B5-44F0-B018-CA7289F8CA3D}" type="slidenum">
              <a:rPr lang="es-PE" smtClean="0"/>
              <a:t>48</a:t>
            </a:fld>
            <a:endParaRPr lang="es-PE"/>
          </a:p>
        </p:txBody>
      </p:sp>
      <p:sp>
        <p:nvSpPr>
          <p:cNvPr id="7" name="CuadroTexto 6">
            <a:extLst>
              <a:ext uri="{FF2B5EF4-FFF2-40B4-BE49-F238E27FC236}">
                <a16:creationId xmlns:a16="http://schemas.microsoft.com/office/drawing/2014/main" id="{45C3E810-F0E4-4723-B92F-E294D41D768D}"/>
              </a:ext>
            </a:extLst>
          </p:cNvPr>
          <p:cNvSpPr txBox="1"/>
          <p:nvPr/>
        </p:nvSpPr>
        <p:spPr>
          <a:xfrm>
            <a:off x="685800" y="1068672"/>
            <a:ext cx="10832123" cy="2031325"/>
          </a:xfrm>
          <a:prstGeom prst="rect">
            <a:avLst/>
          </a:prstGeom>
          <a:noFill/>
        </p:spPr>
        <p:txBody>
          <a:bodyPr wrap="square">
            <a:spAutoFit/>
          </a:bodyPr>
          <a:lstStyle/>
          <a:p>
            <a:pPr algn="just"/>
            <a:r>
              <a:rPr lang="es-PE" dirty="0"/>
              <a:t>Los chasis son generalmente rígidos sobre orugas o neumáticos, aunque existen también unidades articuladas sobre neumáticos. </a:t>
            </a:r>
          </a:p>
          <a:p>
            <a:pPr algn="just"/>
            <a:r>
              <a:rPr lang="es-PE" dirty="0"/>
              <a:t>Las deslizaderas varían según el fabricante, pudiendo ser de cadena, tornillo sin fin o de cilindro telescópico. </a:t>
            </a:r>
          </a:p>
          <a:p>
            <a:pPr algn="just"/>
            <a:r>
              <a:rPr lang="es-PE" dirty="0"/>
              <a:t>Estas deslizaderas pueden moverse lateralmente para perforar taladros paralelos o girar 360° para realizar taladros en abanico. </a:t>
            </a:r>
          </a:p>
          <a:p>
            <a:pPr algn="just"/>
            <a:r>
              <a:rPr lang="es-PE" dirty="0"/>
              <a:t>Para conseguir un posicionamiento firme y seguro durante el emboquille y la perforación se dispone de cilindros de anclaje de techo y muro. </a:t>
            </a:r>
          </a:p>
        </p:txBody>
      </p:sp>
      <p:pic>
        <p:nvPicPr>
          <p:cNvPr id="9" name="Imagen 8">
            <a:extLst>
              <a:ext uri="{FF2B5EF4-FFF2-40B4-BE49-F238E27FC236}">
                <a16:creationId xmlns:a16="http://schemas.microsoft.com/office/drawing/2014/main" id="{2D28FACB-3B78-4809-A31C-8EA92ED715E0}"/>
              </a:ext>
            </a:extLst>
          </p:cNvPr>
          <p:cNvPicPr>
            <a:picLocks noChangeAspect="1"/>
          </p:cNvPicPr>
          <p:nvPr/>
        </p:nvPicPr>
        <p:blipFill>
          <a:blip r:embed="rId2"/>
          <a:stretch>
            <a:fillRect/>
          </a:stretch>
        </p:blipFill>
        <p:spPr>
          <a:xfrm>
            <a:off x="1424354" y="3380100"/>
            <a:ext cx="9756783" cy="3061039"/>
          </a:xfrm>
          <a:prstGeom prst="rect">
            <a:avLst/>
          </a:prstGeom>
        </p:spPr>
      </p:pic>
    </p:spTree>
    <p:extLst>
      <p:ext uri="{BB962C8B-B14F-4D97-AF65-F5344CB8AC3E}">
        <p14:creationId xmlns:p14="http://schemas.microsoft.com/office/powerpoint/2010/main" val="670769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7857BFE-3985-40D3-B94B-638875132E4C}"/>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ABD08DAD-D5DB-4E5E-AAB9-FB2C82A86204}"/>
              </a:ext>
            </a:extLst>
          </p:cNvPr>
          <p:cNvSpPr>
            <a:spLocks noGrp="1"/>
          </p:cNvSpPr>
          <p:nvPr>
            <p:ph type="sldNum" sz="quarter" idx="12"/>
          </p:nvPr>
        </p:nvSpPr>
        <p:spPr/>
        <p:txBody>
          <a:bodyPr/>
          <a:lstStyle/>
          <a:p>
            <a:fld id="{510D3C48-01B5-44F0-B018-CA7289F8CA3D}" type="slidenum">
              <a:rPr lang="es-PE" smtClean="0"/>
              <a:t>49</a:t>
            </a:fld>
            <a:endParaRPr lang="es-PE"/>
          </a:p>
        </p:txBody>
      </p:sp>
      <p:pic>
        <p:nvPicPr>
          <p:cNvPr id="6" name="Picture 3">
            <a:extLst>
              <a:ext uri="{FF2B5EF4-FFF2-40B4-BE49-F238E27FC236}">
                <a16:creationId xmlns:a16="http://schemas.microsoft.com/office/drawing/2014/main" id="{7916EEF3-8D59-4066-A47E-FE7A09232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420" y="1221781"/>
            <a:ext cx="7979468" cy="5134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0D8C93D2-9604-462A-B1A4-36B3D33B0400}"/>
              </a:ext>
            </a:extLst>
          </p:cNvPr>
          <p:cNvSpPr txBox="1">
            <a:spLocks noChangeArrowheads="1"/>
          </p:cNvSpPr>
          <p:nvPr/>
        </p:nvSpPr>
        <p:spPr bwMode="auto">
          <a:xfrm>
            <a:off x="2833252" y="510408"/>
            <a:ext cx="554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PE" altLang="es-PE" sz="3200" dirty="0"/>
              <a:t>Posicionamiento del Equipo</a:t>
            </a:r>
            <a:endParaRPr lang="es-ES" altLang="es-PE" sz="3200" dirty="0"/>
          </a:p>
        </p:txBody>
      </p:sp>
    </p:spTree>
    <p:extLst>
      <p:ext uri="{BB962C8B-B14F-4D97-AF65-F5344CB8AC3E}">
        <p14:creationId xmlns:p14="http://schemas.microsoft.com/office/powerpoint/2010/main" val="383459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D7E0-2EDA-4C36-A15D-77CA7A762BBB}"/>
              </a:ext>
            </a:extLst>
          </p:cNvPr>
          <p:cNvSpPr>
            <a:spLocks noGrp="1"/>
          </p:cNvSpPr>
          <p:nvPr>
            <p:ph type="title"/>
          </p:nvPr>
        </p:nvSpPr>
        <p:spPr>
          <a:xfrm>
            <a:off x="1989056" y="386930"/>
            <a:ext cx="6919274" cy="1188950"/>
          </a:xfrm>
        </p:spPr>
        <p:txBody>
          <a:bodyPr vert="horz" lIns="91440" tIns="45720" rIns="91440" bIns="45720" rtlCol="0" anchor="b">
            <a:normAutofit/>
          </a:bodyPr>
          <a:lstStyle/>
          <a:p>
            <a:r>
              <a:rPr lang="en-US" sz="5400" b="1" kern="1200" dirty="0">
                <a:solidFill>
                  <a:schemeClr val="tx1"/>
                </a:solidFill>
                <a:latin typeface="+mj-lt"/>
                <a:ea typeface="+mj-ea"/>
                <a:cs typeface="+mj-cs"/>
              </a:rPr>
              <a:t>INTRODUCCIÓN</a:t>
            </a:r>
          </a:p>
        </p:txBody>
      </p:sp>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pPr>
            <a:fld id="{E61AF699-57B9-4E9C-9BB0-4A2FFB3C2A31}" type="datetime1">
              <a:rPr lang="en-US" smtClean="0"/>
              <a:pPr>
                <a:spcAft>
                  <a:spcPts val="600"/>
                </a:spcAft>
              </a:pPr>
              <a:t>2/23/2025</a:t>
            </a:fld>
            <a:endParaRPr lang="en-US"/>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981010B-86DA-4ADF-9F27-44166A92FBA2}" type="slidenum">
              <a:rPr lang="en-US"/>
              <a:pPr>
                <a:spcAft>
                  <a:spcPts val="600"/>
                </a:spcAft>
              </a:pPr>
              <a:t>5</a:t>
            </a:fld>
            <a:endParaRPr lang="en-US"/>
          </a:p>
        </p:txBody>
      </p:sp>
      <p:sp>
        <p:nvSpPr>
          <p:cNvPr id="6" name="CuadroTexto 5">
            <a:extLst>
              <a:ext uri="{FF2B5EF4-FFF2-40B4-BE49-F238E27FC236}">
                <a16:creationId xmlns:a16="http://schemas.microsoft.com/office/drawing/2014/main" id="{479D5CED-A807-4998-8FC1-EBC1D242AD17}"/>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indent="-228600" algn="just">
              <a:lnSpc>
                <a:spcPct val="90000"/>
              </a:lnSpc>
              <a:spcBef>
                <a:spcPts val="700"/>
              </a:spcBef>
              <a:spcAft>
                <a:spcPts val="1000"/>
              </a:spcAft>
              <a:buClr>
                <a:schemeClr val="tx2"/>
              </a:buClr>
              <a:buFont typeface="Arial" panose="020B0604020202020204" pitchFamily="34" charset="0"/>
              <a:buChar char="•"/>
            </a:pPr>
            <a:r>
              <a:rPr lang="es-PE" sz="1900" dirty="0">
                <a:effectLst/>
              </a:rPr>
              <a:t>Una de las etapas más relevantes en un proyecto es la adecuada selección de los equipos industriales involucrados en el proceso productivo, ya que los costos estimados para el proyecto pueden diferir en gran medida con respecto a los reales en función de la selección de la maquinaria a utilizar. Es así que en la </a:t>
            </a:r>
            <a:r>
              <a:rPr lang="es-PE" sz="1900" b="1" i="1" dirty="0">
                <a:effectLst/>
              </a:rPr>
              <a:t>explotación de un yacimiento</a:t>
            </a:r>
            <a:r>
              <a:rPr lang="es-PE" sz="1900" dirty="0">
                <a:effectLst/>
              </a:rPr>
              <a:t> el dimensionamiento de los equipos resultará del análisis de gran cantidad de información, tanto tecnológica como práctica, las cuales permitirán determinar las mejores alternativas para la extracción y el manejo de los recursos involucrados.</a:t>
            </a:r>
          </a:p>
          <a:p>
            <a:pPr indent="-228600" algn="just">
              <a:lnSpc>
                <a:spcPct val="90000"/>
              </a:lnSpc>
              <a:spcBef>
                <a:spcPts val="700"/>
              </a:spcBef>
              <a:spcAft>
                <a:spcPts val="1000"/>
              </a:spcAft>
              <a:buClr>
                <a:schemeClr val="tx2"/>
              </a:buClr>
              <a:buFont typeface="Arial" panose="020B0604020202020204" pitchFamily="34" charset="0"/>
              <a:buChar char="•"/>
            </a:pPr>
            <a:r>
              <a:rPr lang="es-PE" sz="1900" dirty="0">
                <a:effectLst/>
              </a:rPr>
              <a:t>La información tecnológica proviene de las distintas fábricas y distribuidores de </a:t>
            </a:r>
            <a:r>
              <a:rPr lang="es-PE" sz="1900" b="1" i="1" dirty="0">
                <a:effectLst/>
              </a:rPr>
              <a:t>equipos y maquinarias mineras</a:t>
            </a:r>
            <a:r>
              <a:rPr lang="es-PE" sz="1900" dirty="0">
                <a:effectLst/>
              </a:rPr>
              <a:t> disponibles en el mercado, y la información práctica la obtendremos de la experiencia en faenas mineras similares o no a nuestro proyecto, estadísticas y también de los estudios que se realicen respecto al comportamiento de las variables involucradas en el proceso de selección de la flota.</a:t>
            </a:r>
          </a:p>
        </p:txBody>
      </p:sp>
    </p:spTree>
    <p:extLst>
      <p:ext uri="{BB962C8B-B14F-4D97-AF65-F5344CB8AC3E}">
        <p14:creationId xmlns:p14="http://schemas.microsoft.com/office/powerpoint/2010/main" val="372552346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2A50B7C8-98B8-4182-994E-22D243900A6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D2F9BD50-64D1-4C84-A346-E75FBA5AD785}"/>
              </a:ext>
            </a:extLst>
          </p:cNvPr>
          <p:cNvSpPr>
            <a:spLocks noGrp="1"/>
          </p:cNvSpPr>
          <p:nvPr>
            <p:ph type="sldNum" sz="quarter" idx="12"/>
          </p:nvPr>
        </p:nvSpPr>
        <p:spPr/>
        <p:txBody>
          <a:bodyPr/>
          <a:lstStyle/>
          <a:p>
            <a:fld id="{510D3C48-01B5-44F0-B018-CA7289F8CA3D}" type="slidenum">
              <a:rPr lang="es-PE" smtClean="0"/>
              <a:t>50</a:t>
            </a:fld>
            <a:endParaRPr lang="es-PE"/>
          </a:p>
        </p:txBody>
      </p:sp>
      <p:sp>
        <p:nvSpPr>
          <p:cNvPr id="7" name="CuadroTexto 6">
            <a:extLst>
              <a:ext uri="{FF2B5EF4-FFF2-40B4-BE49-F238E27FC236}">
                <a16:creationId xmlns:a16="http://schemas.microsoft.com/office/drawing/2014/main" id="{08409C8B-B07D-4FFF-B692-C8689E89D7A9}"/>
              </a:ext>
            </a:extLst>
          </p:cNvPr>
          <p:cNvSpPr txBox="1"/>
          <p:nvPr/>
        </p:nvSpPr>
        <p:spPr>
          <a:xfrm>
            <a:off x="703811" y="1158154"/>
            <a:ext cx="5214851" cy="4801314"/>
          </a:xfrm>
          <a:prstGeom prst="rect">
            <a:avLst/>
          </a:prstGeom>
          <a:noFill/>
        </p:spPr>
        <p:txBody>
          <a:bodyPr wrap="square">
            <a:spAutoFit/>
          </a:bodyPr>
          <a:lstStyle/>
          <a:p>
            <a:pPr algn="just"/>
            <a:r>
              <a:rPr lang="es-PE" dirty="0"/>
              <a:t>La aplicación del método de Cráteres Invertidos y su derivado de taladros Largos supuso hace algunos años una revolución en la minería metálica, ya que permiten el empleo de grandes diámetros y esquemas de perforación, que se traducen en unos altos rendimientos y productividades y bajos costes de arranque. </a:t>
            </a:r>
          </a:p>
          <a:p>
            <a:pPr algn="just"/>
            <a:endParaRPr lang="es-PE" dirty="0"/>
          </a:p>
          <a:p>
            <a:pPr algn="just"/>
            <a:r>
              <a:rPr lang="es-PE" dirty="0"/>
              <a:t>La perforación se realiza en diámetros que oscilan entre los 100 y 200 mm, y generalmente con martillos en fondo de alta presión con los que se consiguen velocidades de penetración interesantes. </a:t>
            </a:r>
          </a:p>
          <a:p>
            <a:pPr algn="just"/>
            <a:endParaRPr lang="es-PE" dirty="0"/>
          </a:p>
          <a:p>
            <a:pPr algn="just"/>
            <a:r>
              <a:rPr lang="es-PE" dirty="0"/>
              <a:t>Aunque existen algunas máquinas montadas sobre neumáticos el tipo de chasis más utilizado es el de orugas. Las principales diferencias de estos carros si se comparan con los de cielo abierto son: </a:t>
            </a:r>
          </a:p>
        </p:txBody>
      </p:sp>
      <p:sp>
        <p:nvSpPr>
          <p:cNvPr id="9" name="CuadroTexto 8">
            <a:extLst>
              <a:ext uri="{FF2B5EF4-FFF2-40B4-BE49-F238E27FC236}">
                <a16:creationId xmlns:a16="http://schemas.microsoft.com/office/drawing/2014/main" id="{01EF56BF-3252-41ED-A49C-9EC31036BB8B}"/>
              </a:ext>
            </a:extLst>
          </p:cNvPr>
          <p:cNvSpPr txBox="1"/>
          <p:nvPr/>
        </p:nvSpPr>
        <p:spPr>
          <a:xfrm>
            <a:off x="6273338" y="1204319"/>
            <a:ext cx="5214851" cy="3970318"/>
          </a:xfrm>
          <a:prstGeom prst="rect">
            <a:avLst/>
          </a:prstGeom>
          <a:noFill/>
        </p:spPr>
        <p:txBody>
          <a:bodyPr wrap="square">
            <a:spAutoFit/>
          </a:bodyPr>
          <a:lstStyle/>
          <a:p>
            <a:pPr marL="285750" indent="-285750" algn="just">
              <a:buFont typeface="Wingdings" panose="05000000000000000000" pitchFamily="2" charset="2"/>
              <a:buChar char="q"/>
            </a:pPr>
            <a:r>
              <a:rPr lang="es-PE" dirty="0"/>
              <a:t>Tienen un diseño más compacto con una deslizadera más corta y robusta, y sistema de avance por cilindro hidráulico o cadena. </a:t>
            </a:r>
          </a:p>
          <a:p>
            <a:pPr marL="285750" indent="-285750" algn="just">
              <a:buFont typeface="Wingdings" panose="05000000000000000000" pitchFamily="2" charset="2"/>
              <a:buChar char="q"/>
            </a:pPr>
            <a:r>
              <a:rPr lang="es-PE" dirty="0"/>
              <a:t>Disponen de gatos hidráulicos de nivelación. </a:t>
            </a:r>
          </a:p>
          <a:p>
            <a:pPr marL="285750" indent="-285750" algn="just">
              <a:buFont typeface="Wingdings" panose="05000000000000000000" pitchFamily="2" charset="2"/>
              <a:buChar char="q"/>
            </a:pPr>
            <a:r>
              <a:rPr lang="es-PE" dirty="0"/>
              <a:t>La cabeza de rotación proporciona un gran par de giro y amplio control sobre la velocidad de rotación. </a:t>
            </a:r>
          </a:p>
          <a:p>
            <a:pPr algn="just"/>
            <a:endParaRPr lang="es-PE" dirty="0"/>
          </a:p>
          <a:p>
            <a:pPr algn="just"/>
            <a:r>
              <a:rPr lang="es-PE" dirty="0"/>
              <a:t>Además de la perforación de los taladros de producción se utilizan en otros trabajos como son: taladros para desagües, ventilación, rellenos hidráulicos, conducción de líneas eléctricas, arranques en galerías y túneles, así como para el avance de chimeneas. </a:t>
            </a:r>
          </a:p>
        </p:txBody>
      </p:sp>
      <p:sp>
        <p:nvSpPr>
          <p:cNvPr id="11" name="CuadroTexto 10">
            <a:extLst>
              <a:ext uri="{FF2B5EF4-FFF2-40B4-BE49-F238E27FC236}">
                <a16:creationId xmlns:a16="http://schemas.microsoft.com/office/drawing/2014/main" id="{FBF83265-5B07-48B8-ABBB-8CA813DD7FF7}"/>
              </a:ext>
            </a:extLst>
          </p:cNvPr>
          <p:cNvSpPr txBox="1"/>
          <p:nvPr/>
        </p:nvSpPr>
        <p:spPr>
          <a:xfrm>
            <a:off x="997527" y="634934"/>
            <a:ext cx="10490662" cy="523220"/>
          </a:xfrm>
          <a:prstGeom prst="rect">
            <a:avLst/>
          </a:prstGeom>
          <a:noFill/>
        </p:spPr>
        <p:txBody>
          <a:bodyPr wrap="square">
            <a:spAutoFit/>
          </a:bodyPr>
          <a:lstStyle/>
          <a:p>
            <a:pPr algn="just"/>
            <a:r>
              <a:rPr lang="es-PE" sz="2800" b="1" dirty="0">
                <a:solidFill>
                  <a:srgbClr val="7030A0"/>
                </a:solidFill>
              </a:rPr>
              <a:t>c. Perforación de barrenos largos de gran diámetro</a:t>
            </a:r>
            <a:r>
              <a:rPr lang="es-PE" sz="2000" b="1" dirty="0">
                <a:solidFill>
                  <a:srgbClr val="7030A0"/>
                </a:solidFill>
              </a:rPr>
              <a:t>.</a:t>
            </a:r>
          </a:p>
        </p:txBody>
      </p:sp>
    </p:spTree>
    <p:extLst>
      <p:ext uri="{BB962C8B-B14F-4D97-AF65-F5344CB8AC3E}">
        <p14:creationId xmlns:p14="http://schemas.microsoft.com/office/powerpoint/2010/main" val="1582415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48E70B1-A45F-424D-92DD-6CF82FF3A114}"/>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96BB2F1E-FE6C-43D6-BB40-130000BFACF7}"/>
              </a:ext>
            </a:extLst>
          </p:cNvPr>
          <p:cNvSpPr>
            <a:spLocks noGrp="1"/>
          </p:cNvSpPr>
          <p:nvPr>
            <p:ph type="sldNum" sz="quarter" idx="12"/>
          </p:nvPr>
        </p:nvSpPr>
        <p:spPr/>
        <p:txBody>
          <a:bodyPr/>
          <a:lstStyle/>
          <a:p>
            <a:fld id="{510D3C48-01B5-44F0-B018-CA7289F8CA3D}" type="slidenum">
              <a:rPr lang="es-PE" smtClean="0"/>
              <a:t>51</a:t>
            </a:fld>
            <a:endParaRPr lang="es-PE"/>
          </a:p>
        </p:txBody>
      </p:sp>
      <p:pic>
        <p:nvPicPr>
          <p:cNvPr id="6" name="Imagen 5">
            <a:extLst>
              <a:ext uri="{FF2B5EF4-FFF2-40B4-BE49-F238E27FC236}">
                <a16:creationId xmlns:a16="http://schemas.microsoft.com/office/drawing/2014/main" id="{3C98FFF2-BE64-474C-8CCA-BB4364AD8E2E}"/>
              </a:ext>
            </a:extLst>
          </p:cNvPr>
          <p:cNvPicPr>
            <a:picLocks noChangeAspect="1"/>
          </p:cNvPicPr>
          <p:nvPr/>
        </p:nvPicPr>
        <p:blipFill>
          <a:blip r:embed="rId2"/>
          <a:stretch>
            <a:fillRect/>
          </a:stretch>
        </p:blipFill>
        <p:spPr>
          <a:xfrm>
            <a:off x="1108999" y="974103"/>
            <a:ext cx="8129271" cy="5275868"/>
          </a:xfrm>
          <a:prstGeom prst="rect">
            <a:avLst/>
          </a:prstGeom>
        </p:spPr>
      </p:pic>
    </p:spTree>
    <p:extLst>
      <p:ext uri="{BB962C8B-B14F-4D97-AF65-F5344CB8AC3E}">
        <p14:creationId xmlns:p14="http://schemas.microsoft.com/office/powerpoint/2010/main" val="830951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11D988-6185-48A8-BE2E-90BF97D69FE2}"/>
              </a:ext>
            </a:extLst>
          </p:cNvPr>
          <p:cNvSpPr>
            <a:spLocks noGrp="1"/>
          </p:cNvSpPr>
          <p:nvPr>
            <p:ph type="title"/>
          </p:nvPr>
        </p:nvSpPr>
        <p:spPr>
          <a:xfrm>
            <a:off x="703385" y="777434"/>
            <a:ext cx="10870603" cy="1064084"/>
          </a:xfrm>
        </p:spPr>
        <p:txBody>
          <a:bodyPr>
            <a:normAutofit/>
          </a:bodyPr>
          <a:lstStyle/>
          <a:p>
            <a:r>
              <a:rPr lang="es-PE" sz="3600" b="1" dirty="0">
                <a:solidFill>
                  <a:srgbClr val="7030A0"/>
                </a:solidFill>
              </a:rPr>
              <a:t>2.7.2. Sistema de montaje para aplicaciones a cielo abierto</a:t>
            </a:r>
          </a:p>
        </p:txBody>
      </p:sp>
      <p:sp>
        <p:nvSpPr>
          <p:cNvPr id="4" name="Marcador de fecha 3">
            <a:extLst>
              <a:ext uri="{FF2B5EF4-FFF2-40B4-BE49-F238E27FC236}">
                <a16:creationId xmlns:a16="http://schemas.microsoft.com/office/drawing/2014/main" id="{18BF962E-380C-470D-8E72-0CDEE0F29E16}"/>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BC2BADE2-BCFC-4863-95C4-91D30D25229C}"/>
              </a:ext>
            </a:extLst>
          </p:cNvPr>
          <p:cNvSpPr>
            <a:spLocks noGrp="1"/>
          </p:cNvSpPr>
          <p:nvPr>
            <p:ph type="sldNum" sz="quarter" idx="12"/>
          </p:nvPr>
        </p:nvSpPr>
        <p:spPr/>
        <p:txBody>
          <a:bodyPr/>
          <a:lstStyle/>
          <a:p>
            <a:fld id="{510D3C48-01B5-44F0-B018-CA7289F8CA3D}" type="slidenum">
              <a:rPr lang="es-PE" smtClean="0"/>
              <a:t>52</a:t>
            </a:fld>
            <a:endParaRPr lang="es-PE"/>
          </a:p>
        </p:txBody>
      </p:sp>
      <p:sp>
        <p:nvSpPr>
          <p:cNvPr id="7" name="CuadroTexto 6">
            <a:extLst>
              <a:ext uri="{FF2B5EF4-FFF2-40B4-BE49-F238E27FC236}">
                <a16:creationId xmlns:a16="http://schemas.microsoft.com/office/drawing/2014/main" id="{45864ED4-19DD-4E8A-B023-07179BFF4AAC}"/>
              </a:ext>
            </a:extLst>
          </p:cNvPr>
          <p:cNvSpPr txBox="1"/>
          <p:nvPr/>
        </p:nvSpPr>
        <p:spPr>
          <a:xfrm>
            <a:off x="703386" y="2061667"/>
            <a:ext cx="3094890" cy="3139321"/>
          </a:xfrm>
          <a:prstGeom prst="rect">
            <a:avLst/>
          </a:prstGeom>
          <a:noFill/>
        </p:spPr>
        <p:txBody>
          <a:bodyPr wrap="square">
            <a:spAutoFit/>
          </a:bodyPr>
          <a:lstStyle/>
          <a:p>
            <a:pPr algn="just"/>
            <a:r>
              <a:rPr lang="es-PE" dirty="0"/>
              <a:t>En los trabajos a cielo abierto los sistemas de montaje de las perforadoras son: chasis ligeros con neumáticos, carros de orugas y sobre camión. Fig. a la derecha. Los primeros intentos para mecanizar los trabajos en canteras consistieron en la utilización de vagones de perforación con ruedas. </a:t>
            </a:r>
          </a:p>
        </p:txBody>
      </p:sp>
      <p:pic>
        <p:nvPicPr>
          <p:cNvPr id="9" name="Imagen 8">
            <a:extLst>
              <a:ext uri="{FF2B5EF4-FFF2-40B4-BE49-F238E27FC236}">
                <a16:creationId xmlns:a16="http://schemas.microsoft.com/office/drawing/2014/main" id="{EAFC3CF9-4DDE-463F-8417-F44DB117D950}"/>
              </a:ext>
            </a:extLst>
          </p:cNvPr>
          <p:cNvPicPr>
            <a:picLocks noChangeAspect="1"/>
          </p:cNvPicPr>
          <p:nvPr/>
        </p:nvPicPr>
        <p:blipFill rotWithShape="1">
          <a:blip r:embed="rId2"/>
          <a:srcRect l="2714" t="4196"/>
          <a:stretch/>
        </p:blipFill>
        <p:spPr>
          <a:xfrm>
            <a:off x="3798276" y="1690687"/>
            <a:ext cx="7775713" cy="4389879"/>
          </a:xfrm>
          <a:prstGeom prst="rect">
            <a:avLst/>
          </a:prstGeom>
        </p:spPr>
      </p:pic>
    </p:spTree>
    <p:extLst>
      <p:ext uri="{BB962C8B-B14F-4D97-AF65-F5344CB8AC3E}">
        <p14:creationId xmlns:p14="http://schemas.microsoft.com/office/powerpoint/2010/main" val="2411183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3D427D3-BA7C-4C66-AB3C-60C0FAF1EEAC}"/>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91B8F420-E233-4014-9A3F-9E4DFED24BAE}"/>
              </a:ext>
            </a:extLst>
          </p:cNvPr>
          <p:cNvSpPr>
            <a:spLocks noGrp="1"/>
          </p:cNvSpPr>
          <p:nvPr>
            <p:ph type="sldNum" sz="quarter" idx="12"/>
          </p:nvPr>
        </p:nvSpPr>
        <p:spPr/>
        <p:txBody>
          <a:bodyPr/>
          <a:lstStyle/>
          <a:p>
            <a:fld id="{510D3C48-01B5-44F0-B018-CA7289F8CA3D}" type="slidenum">
              <a:rPr lang="es-PE" smtClean="0"/>
              <a:t>53</a:t>
            </a:fld>
            <a:endParaRPr lang="es-PE"/>
          </a:p>
        </p:txBody>
      </p:sp>
      <p:sp>
        <p:nvSpPr>
          <p:cNvPr id="7" name="CuadroTexto 6">
            <a:extLst>
              <a:ext uri="{FF2B5EF4-FFF2-40B4-BE49-F238E27FC236}">
                <a16:creationId xmlns:a16="http://schemas.microsoft.com/office/drawing/2014/main" id="{A232E622-5A9E-44AE-85D3-0AF863B9D5F0}"/>
              </a:ext>
            </a:extLst>
          </p:cNvPr>
          <p:cNvSpPr txBox="1"/>
          <p:nvPr/>
        </p:nvSpPr>
        <p:spPr>
          <a:xfrm>
            <a:off x="694593" y="520714"/>
            <a:ext cx="5310554" cy="1754326"/>
          </a:xfrm>
          <a:prstGeom prst="rect">
            <a:avLst/>
          </a:prstGeom>
          <a:noFill/>
        </p:spPr>
        <p:txBody>
          <a:bodyPr wrap="square">
            <a:spAutoFit/>
          </a:bodyPr>
          <a:lstStyle/>
          <a:p>
            <a:pPr algn="just"/>
            <a:r>
              <a:rPr lang="es-PE" dirty="0"/>
              <a:t>Estos vagones constan de un pequeño chasis con dos ruedas fijas y una tercera giratoria, en cuyo soporte va fijada la barra de tiro para el transporte. Las perforadoras van montadas sobre las deslizaderas, las cuales pueden girar en un plano vertical sobre una barra o soporte transversal. </a:t>
            </a:r>
          </a:p>
        </p:txBody>
      </p:sp>
      <p:pic>
        <p:nvPicPr>
          <p:cNvPr id="9" name="Imagen 8">
            <a:extLst>
              <a:ext uri="{FF2B5EF4-FFF2-40B4-BE49-F238E27FC236}">
                <a16:creationId xmlns:a16="http://schemas.microsoft.com/office/drawing/2014/main" id="{7108C955-C278-4F88-9FB5-3234977335E3}"/>
              </a:ext>
            </a:extLst>
          </p:cNvPr>
          <p:cNvPicPr>
            <a:picLocks noChangeAspect="1"/>
          </p:cNvPicPr>
          <p:nvPr/>
        </p:nvPicPr>
        <p:blipFill>
          <a:blip r:embed="rId2"/>
          <a:stretch>
            <a:fillRect/>
          </a:stretch>
        </p:blipFill>
        <p:spPr>
          <a:xfrm>
            <a:off x="1443834" y="2240976"/>
            <a:ext cx="3477110" cy="4115374"/>
          </a:xfrm>
          <a:prstGeom prst="rect">
            <a:avLst/>
          </a:prstGeom>
        </p:spPr>
      </p:pic>
      <p:sp>
        <p:nvSpPr>
          <p:cNvPr id="11" name="CuadroTexto 10">
            <a:extLst>
              <a:ext uri="{FF2B5EF4-FFF2-40B4-BE49-F238E27FC236}">
                <a16:creationId xmlns:a16="http://schemas.microsoft.com/office/drawing/2014/main" id="{FF8E232D-0930-4DE3-A395-CC2E41C0850D}"/>
              </a:ext>
            </a:extLst>
          </p:cNvPr>
          <p:cNvSpPr txBox="1"/>
          <p:nvPr/>
        </p:nvSpPr>
        <p:spPr>
          <a:xfrm>
            <a:off x="6312877" y="954349"/>
            <a:ext cx="5184530" cy="3693319"/>
          </a:xfrm>
          <a:prstGeom prst="rect">
            <a:avLst/>
          </a:prstGeom>
          <a:noFill/>
        </p:spPr>
        <p:txBody>
          <a:bodyPr wrap="square">
            <a:spAutoFit/>
          </a:bodyPr>
          <a:lstStyle/>
          <a:p>
            <a:pPr algn="just"/>
            <a:r>
              <a:rPr lang="es-PE" dirty="0"/>
              <a:t>El sistema de montaje más popular es el constituido por los carros sobre orugas. Los tipos de carros que existen en la actualidad pueden dividirse en dos grupos: neumáticos e hidráulicos. </a:t>
            </a:r>
          </a:p>
          <a:p>
            <a:pPr algn="just"/>
            <a:r>
              <a:rPr lang="es-PE" dirty="0"/>
              <a:t>Los carros neumáticos que son los más antiguos. constan de los siguientes componentes principales: </a:t>
            </a:r>
          </a:p>
          <a:p>
            <a:pPr marL="285750" indent="-285750" algn="just">
              <a:buFont typeface="Arial" panose="020B0604020202020204" pitchFamily="34" charset="0"/>
              <a:buChar char="•"/>
            </a:pPr>
            <a:r>
              <a:rPr lang="es-PE" dirty="0"/>
              <a:t>Tren de orugas. </a:t>
            </a:r>
          </a:p>
          <a:p>
            <a:pPr marL="285750" indent="-285750" algn="just">
              <a:buFont typeface="Arial" panose="020B0604020202020204" pitchFamily="34" charset="0"/>
              <a:buChar char="•"/>
            </a:pPr>
            <a:r>
              <a:rPr lang="es-PE" dirty="0"/>
              <a:t>Motores de traslación.</a:t>
            </a:r>
          </a:p>
          <a:p>
            <a:pPr marL="285750" indent="-285750" algn="just">
              <a:buFont typeface="Arial" panose="020B0604020202020204" pitchFamily="34" charset="0"/>
              <a:buChar char="•"/>
            </a:pPr>
            <a:r>
              <a:rPr lang="es-PE" dirty="0"/>
              <a:t>Chasis </a:t>
            </a:r>
          </a:p>
          <a:p>
            <a:pPr marL="285750" indent="-285750" algn="just">
              <a:buFont typeface="Arial" panose="020B0604020202020204" pitchFamily="34" charset="0"/>
              <a:buChar char="•"/>
            </a:pPr>
            <a:r>
              <a:rPr lang="es-PE" dirty="0"/>
              <a:t>Central hidráulica auxiliar. </a:t>
            </a:r>
          </a:p>
          <a:p>
            <a:pPr marL="285750" indent="-285750" algn="just">
              <a:buFont typeface="Arial" panose="020B0604020202020204" pitchFamily="34" charset="0"/>
              <a:buChar char="•"/>
            </a:pPr>
            <a:r>
              <a:rPr lang="es-PE" dirty="0"/>
              <a:t>Brazo y deslizadera. </a:t>
            </a:r>
          </a:p>
          <a:p>
            <a:pPr marL="285750" indent="-285750" algn="just">
              <a:buFont typeface="Arial" panose="020B0604020202020204" pitchFamily="34" charset="0"/>
              <a:buChar char="•"/>
            </a:pPr>
            <a:r>
              <a:rPr lang="es-PE" dirty="0"/>
              <a:t>Motor de avance. </a:t>
            </a:r>
          </a:p>
          <a:p>
            <a:pPr marL="285750" indent="-285750" algn="just">
              <a:buFont typeface="Arial" panose="020B0604020202020204" pitchFamily="34" charset="0"/>
              <a:buChar char="•"/>
            </a:pPr>
            <a:r>
              <a:rPr lang="es-PE" dirty="0"/>
              <a:t>Martillo. </a:t>
            </a:r>
          </a:p>
        </p:txBody>
      </p:sp>
      <p:sp>
        <p:nvSpPr>
          <p:cNvPr id="13" name="CuadroTexto 12">
            <a:extLst>
              <a:ext uri="{FF2B5EF4-FFF2-40B4-BE49-F238E27FC236}">
                <a16:creationId xmlns:a16="http://schemas.microsoft.com/office/drawing/2014/main" id="{9871D554-ABAE-466C-B4D2-1659F1096177}"/>
              </a:ext>
            </a:extLst>
          </p:cNvPr>
          <p:cNvSpPr txBox="1"/>
          <p:nvPr/>
        </p:nvSpPr>
        <p:spPr>
          <a:xfrm>
            <a:off x="6312877" y="4569104"/>
            <a:ext cx="5184530" cy="1815882"/>
          </a:xfrm>
          <a:prstGeom prst="rect">
            <a:avLst/>
          </a:prstGeom>
          <a:noFill/>
        </p:spPr>
        <p:txBody>
          <a:bodyPr wrap="square">
            <a:spAutoFit/>
          </a:bodyPr>
          <a:lstStyle/>
          <a:p>
            <a:pPr algn="just"/>
            <a:r>
              <a:rPr lang="es-PE" sz="1600" dirty="0"/>
              <a:t>Las orugas son Independientes y llevan un cilindro hidráulico en cada una de ellas, interconectados para amortiguar el movimiento oscilante. evitar los choques durante los desplazamientos sobre terreno accidentado y permitir la perforación desde posiciones difíciles. La altura sobre el suelo es un criterio de diseño importante para salvar obstáculos durante los traslados. </a:t>
            </a:r>
          </a:p>
        </p:txBody>
      </p:sp>
    </p:spTree>
    <p:extLst>
      <p:ext uri="{BB962C8B-B14F-4D97-AF65-F5344CB8AC3E}">
        <p14:creationId xmlns:p14="http://schemas.microsoft.com/office/powerpoint/2010/main" val="4016194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121F635-10A5-4235-A417-E8C831933661}"/>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AFCACC62-1B0C-4689-BAA3-CC40E607F3E5}"/>
              </a:ext>
            </a:extLst>
          </p:cNvPr>
          <p:cNvSpPr>
            <a:spLocks noGrp="1"/>
          </p:cNvSpPr>
          <p:nvPr>
            <p:ph type="sldNum" sz="quarter" idx="12"/>
          </p:nvPr>
        </p:nvSpPr>
        <p:spPr/>
        <p:txBody>
          <a:bodyPr/>
          <a:lstStyle/>
          <a:p>
            <a:fld id="{510D3C48-01B5-44F0-B018-CA7289F8CA3D}" type="slidenum">
              <a:rPr lang="es-PE" smtClean="0"/>
              <a:t>54</a:t>
            </a:fld>
            <a:endParaRPr lang="es-PE"/>
          </a:p>
        </p:txBody>
      </p:sp>
      <p:pic>
        <p:nvPicPr>
          <p:cNvPr id="6" name="Imagen 5">
            <a:extLst>
              <a:ext uri="{FF2B5EF4-FFF2-40B4-BE49-F238E27FC236}">
                <a16:creationId xmlns:a16="http://schemas.microsoft.com/office/drawing/2014/main" id="{A0E62CA1-7D64-4CBC-840E-CB250EBCA24D}"/>
              </a:ext>
            </a:extLst>
          </p:cNvPr>
          <p:cNvPicPr>
            <a:picLocks noChangeAspect="1"/>
          </p:cNvPicPr>
          <p:nvPr/>
        </p:nvPicPr>
        <p:blipFill>
          <a:blip r:embed="rId2"/>
          <a:stretch>
            <a:fillRect/>
          </a:stretch>
        </p:blipFill>
        <p:spPr>
          <a:xfrm>
            <a:off x="6022731" y="1140643"/>
            <a:ext cx="5445859" cy="5272174"/>
          </a:xfrm>
          <a:prstGeom prst="rect">
            <a:avLst/>
          </a:prstGeom>
        </p:spPr>
      </p:pic>
      <p:pic>
        <p:nvPicPr>
          <p:cNvPr id="8" name="Imagen 7">
            <a:extLst>
              <a:ext uri="{FF2B5EF4-FFF2-40B4-BE49-F238E27FC236}">
                <a16:creationId xmlns:a16="http://schemas.microsoft.com/office/drawing/2014/main" id="{2C855D02-1A95-439B-910E-D53231DB1B11}"/>
              </a:ext>
            </a:extLst>
          </p:cNvPr>
          <p:cNvPicPr>
            <a:picLocks noChangeAspect="1"/>
          </p:cNvPicPr>
          <p:nvPr/>
        </p:nvPicPr>
        <p:blipFill>
          <a:blip r:embed="rId3"/>
          <a:stretch>
            <a:fillRect/>
          </a:stretch>
        </p:blipFill>
        <p:spPr>
          <a:xfrm>
            <a:off x="952956" y="569290"/>
            <a:ext cx="3935567" cy="5712596"/>
          </a:xfrm>
          <a:prstGeom prst="rect">
            <a:avLst/>
          </a:prstGeom>
        </p:spPr>
      </p:pic>
    </p:spTree>
    <p:extLst>
      <p:ext uri="{BB962C8B-B14F-4D97-AF65-F5344CB8AC3E}">
        <p14:creationId xmlns:p14="http://schemas.microsoft.com/office/powerpoint/2010/main" val="377982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7A382-FD85-488C-B605-DD185AB9C6C4}"/>
              </a:ext>
            </a:extLst>
          </p:cNvPr>
          <p:cNvSpPr>
            <a:spLocks noGrp="1"/>
          </p:cNvSpPr>
          <p:nvPr>
            <p:ph type="title"/>
          </p:nvPr>
        </p:nvSpPr>
        <p:spPr>
          <a:xfrm>
            <a:off x="838200" y="365126"/>
            <a:ext cx="10515600" cy="931476"/>
          </a:xfrm>
        </p:spPr>
        <p:txBody>
          <a:bodyPr>
            <a:normAutofit/>
          </a:bodyPr>
          <a:lstStyle/>
          <a:p>
            <a:r>
              <a:rPr lang="es-PE" sz="3600" b="1" dirty="0">
                <a:solidFill>
                  <a:srgbClr val="7030A0"/>
                </a:solidFill>
              </a:rPr>
              <a:t>2.7.3. Perforadoras Manuales</a:t>
            </a:r>
          </a:p>
        </p:txBody>
      </p:sp>
      <p:sp>
        <p:nvSpPr>
          <p:cNvPr id="4" name="Marcador de fecha 3">
            <a:extLst>
              <a:ext uri="{FF2B5EF4-FFF2-40B4-BE49-F238E27FC236}">
                <a16:creationId xmlns:a16="http://schemas.microsoft.com/office/drawing/2014/main" id="{ACDB7646-B911-4190-B9A6-7F6544A75C5A}"/>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2FB24E63-DDCD-4AF1-B119-C82C4EECBA95}"/>
              </a:ext>
            </a:extLst>
          </p:cNvPr>
          <p:cNvSpPr>
            <a:spLocks noGrp="1"/>
          </p:cNvSpPr>
          <p:nvPr>
            <p:ph type="sldNum" sz="quarter" idx="12"/>
          </p:nvPr>
        </p:nvSpPr>
        <p:spPr/>
        <p:txBody>
          <a:bodyPr/>
          <a:lstStyle/>
          <a:p>
            <a:fld id="{510D3C48-01B5-44F0-B018-CA7289F8CA3D}" type="slidenum">
              <a:rPr lang="es-PE" smtClean="0"/>
              <a:t>55</a:t>
            </a:fld>
            <a:endParaRPr lang="es-PE"/>
          </a:p>
        </p:txBody>
      </p:sp>
      <p:sp>
        <p:nvSpPr>
          <p:cNvPr id="7" name="CuadroTexto 6">
            <a:extLst>
              <a:ext uri="{FF2B5EF4-FFF2-40B4-BE49-F238E27FC236}">
                <a16:creationId xmlns:a16="http://schemas.microsoft.com/office/drawing/2014/main" id="{D4A6EF81-375C-4986-97F3-4D4345479573}"/>
              </a:ext>
            </a:extLst>
          </p:cNvPr>
          <p:cNvSpPr txBox="1"/>
          <p:nvPr/>
        </p:nvSpPr>
        <p:spPr>
          <a:xfrm>
            <a:off x="685800" y="1370505"/>
            <a:ext cx="5328138" cy="4770537"/>
          </a:xfrm>
          <a:prstGeom prst="rect">
            <a:avLst/>
          </a:prstGeom>
          <a:noFill/>
        </p:spPr>
        <p:txBody>
          <a:bodyPr wrap="square">
            <a:spAutoFit/>
          </a:bodyPr>
          <a:lstStyle/>
          <a:p>
            <a:pPr algn="just"/>
            <a:r>
              <a:rPr lang="es-PE" sz="1600" dirty="0"/>
              <a:t>Las perforadoras manuales de interior y de cielo abierto son, conceptualmente y forma de trabajo, similares, y sólo se diferencian en pequeños detalles. La empuñadura de las de exterior es abierta, para sujetar el martillo con las dos manos, mientras que en las de interior, con el fin de adaptarlas a la perforación horizontal, la empuñadura es cerrada y para una sola mano. </a:t>
            </a:r>
          </a:p>
          <a:p>
            <a:pPr algn="just"/>
            <a:r>
              <a:rPr lang="es-PE" sz="1600" dirty="0"/>
              <a:t>En las primeras, el accionamiento y barrido es total mente neumático, mientras que en las que se utilizan en trabajos subterráneos el barrido puede realizarse con agua y/o aire. </a:t>
            </a:r>
          </a:p>
          <a:p>
            <a:pPr algn="just"/>
            <a:r>
              <a:rPr lang="es-PE" sz="1600" dirty="0"/>
              <a:t>La presión del agua debe ser siempre inferior a la del aire para evitar inundar al martillo. </a:t>
            </a:r>
          </a:p>
          <a:p>
            <a:pPr algn="just"/>
            <a:r>
              <a:rPr lang="es-PE" sz="1600" dirty="0"/>
              <a:t>Las barrenas se fijan a las perforadoras por medio de retenedores en forma de aldaba. Son de tipo integral con diámetros de perforación de 25 a 40 mm y longitudes de 400 a 6400 </a:t>
            </a:r>
            <a:r>
              <a:rPr lang="es-PE" sz="1600" dirty="0" err="1"/>
              <a:t>mm.</a:t>
            </a:r>
            <a:r>
              <a:rPr lang="es-PE" sz="1600" dirty="0"/>
              <a:t> </a:t>
            </a:r>
          </a:p>
          <a:p>
            <a:pPr algn="just"/>
            <a:r>
              <a:rPr lang="es-PE" sz="1600" dirty="0"/>
              <a:t>Los diseños se diferencian en los sistemas de válvula utilizados, oscilante o tubular, y mecanismo de rotación, barra estriada o rueda de trinquetes. </a:t>
            </a:r>
          </a:p>
        </p:txBody>
      </p:sp>
      <p:pic>
        <p:nvPicPr>
          <p:cNvPr id="8" name="Imagen 7">
            <a:extLst>
              <a:ext uri="{FF2B5EF4-FFF2-40B4-BE49-F238E27FC236}">
                <a16:creationId xmlns:a16="http://schemas.microsoft.com/office/drawing/2014/main" id="{A711A61B-D241-47E6-8832-BEFB255EBE51}"/>
              </a:ext>
            </a:extLst>
          </p:cNvPr>
          <p:cNvPicPr>
            <a:picLocks noChangeAspect="1"/>
          </p:cNvPicPr>
          <p:nvPr/>
        </p:nvPicPr>
        <p:blipFill>
          <a:blip r:embed="rId2"/>
          <a:stretch>
            <a:fillRect/>
          </a:stretch>
        </p:blipFill>
        <p:spPr>
          <a:xfrm>
            <a:off x="6166337" y="1511910"/>
            <a:ext cx="5339863" cy="4770536"/>
          </a:xfrm>
          <a:prstGeom prst="rect">
            <a:avLst/>
          </a:prstGeom>
        </p:spPr>
      </p:pic>
      <p:pic>
        <p:nvPicPr>
          <p:cNvPr id="9" name="Imagen 8">
            <a:extLst>
              <a:ext uri="{FF2B5EF4-FFF2-40B4-BE49-F238E27FC236}">
                <a16:creationId xmlns:a16="http://schemas.microsoft.com/office/drawing/2014/main" id="{1D7A659D-8907-406F-8B03-A5060F5DA0E6}"/>
              </a:ext>
            </a:extLst>
          </p:cNvPr>
          <p:cNvPicPr>
            <a:picLocks noChangeAspect="1"/>
          </p:cNvPicPr>
          <p:nvPr/>
        </p:nvPicPr>
        <p:blipFill>
          <a:blip r:embed="rId3"/>
          <a:stretch>
            <a:fillRect/>
          </a:stretch>
        </p:blipFill>
        <p:spPr>
          <a:xfrm>
            <a:off x="9421446" y="1575777"/>
            <a:ext cx="1932354" cy="1932354"/>
          </a:xfrm>
          <a:prstGeom prst="rect">
            <a:avLst/>
          </a:prstGeom>
        </p:spPr>
      </p:pic>
    </p:spTree>
    <p:extLst>
      <p:ext uri="{BB962C8B-B14F-4D97-AF65-F5344CB8AC3E}">
        <p14:creationId xmlns:p14="http://schemas.microsoft.com/office/powerpoint/2010/main" val="601577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409DA84-73ED-41CB-B8F1-A5BCA6525903}"/>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8F481C73-15E6-408B-A5CA-94B3B4A1D825}"/>
              </a:ext>
            </a:extLst>
          </p:cNvPr>
          <p:cNvSpPr>
            <a:spLocks noGrp="1"/>
          </p:cNvSpPr>
          <p:nvPr>
            <p:ph type="sldNum" sz="quarter" idx="12"/>
          </p:nvPr>
        </p:nvSpPr>
        <p:spPr/>
        <p:txBody>
          <a:bodyPr/>
          <a:lstStyle/>
          <a:p>
            <a:fld id="{510D3C48-01B5-44F0-B018-CA7289F8CA3D}" type="slidenum">
              <a:rPr lang="es-PE" smtClean="0"/>
              <a:t>56</a:t>
            </a:fld>
            <a:endParaRPr lang="es-PE"/>
          </a:p>
        </p:txBody>
      </p:sp>
      <p:sp>
        <p:nvSpPr>
          <p:cNvPr id="7" name="CuadroTexto 6">
            <a:extLst>
              <a:ext uri="{FF2B5EF4-FFF2-40B4-BE49-F238E27FC236}">
                <a16:creationId xmlns:a16="http://schemas.microsoft.com/office/drawing/2014/main" id="{ACDDCA4B-F24D-4652-9B45-01687A7D5288}"/>
              </a:ext>
            </a:extLst>
          </p:cNvPr>
          <p:cNvSpPr txBox="1"/>
          <p:nvPr/>
        </p:nvSpPr>
        <p:spPr>
          <a:xfrm>
            <a:off x="534786" y="499932"/>
            <a:ext cx="5487945" cy="5940088"/>
          </a:xfrm>
          <a:prstGeom prst="rect">
            <a:avLst/>
          </a:prstGeom>
          <a:noFill/>
        </p:spPr>
        <p:txBody>
          <a:bodyPr wrap="square">
            <a:spAutoFit/>
          </a:bodyPr>
          <a:lstStyle/>
          <a:p>
            <a:pPr algn="just"/>
            <a:r>
              <a:rPr lang="es-PE" dirty="0"/>
              <a:t>En función del peso, pueden clasificarse en ligeras, medianas y pesadas (20, 30 y 40 kg). Los consumos de aire oscilan entre los 50 y 100 1/s y las dimensiones de los pistones y carreras de los mismos varían entre 65 a 80 mm y 45 a 70 mm, con frecuencias de impactos entre 30 y 50 golpes por segundo. </a:t>
            </a:r>
          </a:p>
          <a:p>
            <a:pPr algn="just"/>
            <a:endParaRPr lang="es-PE" dirty="0"/>
          </a:p>
          <a:p>
            <a:pPr algn="just"/>
            <a:r>
              <a:rPr lang="es-PE" dirty="0"/>
              <a:t>Para amortiguar el ruido del escape pueden colocarse silenciadores que rodeen a las camisas de los cilindros, los silenciadores apenas afectan a las velocidades de perforación y reducen el nivel de ruido en unos 7dB. </a:t>
            </a:r>
          </a:p>
          <a:p>
            <a:pPr algn="just"/>
            <a:endParaRPr lang="es-PE" dirty="0"/>
          </a:p>
          <a:p>
            <a:pPr algn="ctr"/>
            <a:r>
              <a:rPr lang="es-PE" sz="2800" b="1" dirty="0">
                <a:solidFill>
                  <a:srgbClr val="7030A0"/>
                </a:solidFill>
              </a:rPr>
              <a:t>Aplicaciones de perforadoras Manuales.</a:t>
            </a:r>
          </a:p>
          <a:p>
            <a:pPr marL="514350" indent="-514350" algn="just">
              <a:buFont typeface="+mj-lt"/>
              <a:buAutoNum type="alphaLcPeriod"/>
            </a:pPr>
            <a:r>
              <a:rPr lang="es-PE" sz="2800" b="1" dirty="0"/>
              <a:t>Cielo abierto</a:t>
            </a:r>
          </a:p>
          <a:p>
            <a:pPr algn="just"/>
            <a:r>
              <a:rPr lang="es-PE" sz="2000" dirty="0"/>
              <a:t>Las aplicaciones más importantes en los trabajos a cielo abierto son: taqueo de bolos y </a:t>
            </a:r>
            <a:r>
              <a:rPr lang="es-PE" sz="2000" dirty="0" err="1"/>
              <a:t>repiés</a:t>
            </a:r>
            <a:r>
              <a:rPr lang="es-PE" sz="2000" dirty="0"/>
              <a:t>, perforación para obras de pequeña envergadura, demoliciones, etc.</a:t>
            </a:r>
            <a:endParaRPr lang="es-PE" sz="2000" b="1" dirty="0"/>
          </a:p>
        </p:txBody>
      </p:sp>
      <p:sp>
        <p:nvSpPr>
          <p:cNvPr id="9" name="CuadroTexto 8">
            <a:extLst>
              <a:ext uri="{FF2B5EF4-FFF2-40B4-BE49-F238E27FC236}">
                <a16:creationId xmlns:a16="http://schemas.microsoft.com/office/drawing/2014/main" id="{93D6FC16-57F6-42A2-8592-4056EAE0001B}"/>
              </a:ext>
            </a:extLst>
          </p:cNvPr>
          <p:cNvSpPr txBox="1"/>
          <p:nvPr/>
        </p:nvSpPr>
        <p:spPr>
          <a:xfrm>
            <a:off x="6304085" y="901965"/>
            <a:ext cx="5196253" cy="2677656"/>
          </a:xfrm>
          <a:prstGeom prst="rect">
            <a:avLst/>
          </a:prstGeom>
          <a:noFill/>
        </p:spPr>
        <p:txBody>
          <a:bodyPr wrap="square">
            <a:spAutoFit/>
          </a:bodyPr>
          <a:lstStyle/>
          <a:p>
            <a:pPr algn="just"/>
            <a:r>
              <a:rPr lang="es-PE" sz="2400" b="1" dirty="0"/>
              <a:t>b. Subterráneo</a:t>
            </a:r>
          </a:p>
          <a:p>
            <a:pPr algn="just"/>
            <a:r>
              <a:rPr lang="es-PE" dirty="0"/>
              <a:t>En los proyectos subterráneos, además de la perforación secundaria, se utilizan como equipos de producción y en túneles y galerías de pequeña sección y longitud, donde no se justifica la inversión en equipos mecanizados. </a:t>
            </a:r>
          </a:p>
          <a:p>
            <a:pPr algn="just"/>
            <a:r>
              <a:rPr lang="es-PE" dirty="0"/>
              <a:t>En estos casos suele trabajarse con empujadores para la realización de taladros horizontales y columnas o cilindros de avance cuando la perforación es vertical. </a:t>
            </a:r>
          </a:p>
        </p:txBody>
      </p:sp>
      <p:pic>
        <p:nvPicPr>
          <p:cNvPr id="10" name="Imagen 9">
            <a:extLst>
              <a:ext uri="{FF2B5EF4-FFF2-40B4-BE49-F238E27FC236}">
                <a16:creationId xmlns:a16="http://schemas.microsoft.com/office/drawing/2014/main" id="{CA0FCA09-234D-41FC-AE7C-BA50D55257DC}"/>
              </a:ext>
            </a:extLst>
          </p:cNvPr>
          <p:cNvPicPr>
            <a:picLocks noChangeAspect="1"/>
          </p:cNvPicPr>
          <p:nvPr/>
        </p:nvPicPr>
        <p:blipFill>
          <a:blip r:embed="rId2"/>
          <a:srcRect t="6376" b="7944"/>
          <a:stretch/>
        </p:blipFill>
        <p:spPr>
          <a:xfrm>
            <a:off x="7290407" y="3572759"/>
            <a:ext cx="2743200" cy="2677656"/>
          </a:xfrm>
          <a:prstGeom prst="rect">
            <a:avLst/>
          </a:prstGeom>
        </p:spPr>
      </p:pic>
    </p:spTree>
    <p:extLst>
      <p:ext uri="{BB962C8B-B14F-4D97-AF65-F5344CB8AC3E}">
        <p14:creationId xmlns:p14="http://schemas.microsoft.com/office/powerpoint/2010/main" val="2492294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B8D47E-078E-4367-AFA4-50844DE2CC95}"/>
              </a:ext>
            </a:extLst>
          </p:cNvPr>
          <p:cNvSpPr>
            <a:spLocks noGrp="1"/>
          </p:cNvSpPr>
          <p:nvPr>
            <p:ph type="title"/>
          </p:nvPr>
        </p:nvSpPr>
        <p:spPr>
          <a:xfrm>
            <a:off x="838200" y="552162"/>
            <a:ext cx="8861981" cy="848213"/>
          </a:xfrm>
        </p:spPr>
        <p:txBody>
          <a:bodyPr>
            <a:noAutofit/>
          </a:bodyPr>
          <a:lstStyle/>
          <a:p>
            <a:pPr algn="just"/>
            <a:r>
              <a:rPr lang="es-PE" sz="3200" b="1" dirty="0"/>
              <a:t>2.8. VELOCIDAD DE PENETRACIÓN DE PERFORADORAS ROTOPERCUTIVAS</a:t>
            </a:r>
          </a:p>
        </p:txBody>
      </p:sp>
      <p:sp>
        <p:nvSpPr>
          <p:cNvPr id="4" name="Marcador de fecha 3">
            <a:extLst>
              <a:ext uri="{FF2B5EF4-FFF2-40B4-BE49-F238E27FC236}">
                <a16:creationId xmlns:a16="http://schemas.microsoft.com/office/drawing/2014/main" id="{5D423138-673E-41DB-B535-E047EF625105}"/>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0BEBB40B-40BA-406B-97A0-BBA92A946F32}"/>
              </a:ext>
            </a:extLst>
          </p:cNvPr>
          <p:cNvSpPr>
            <a:spLocks noGrp="1"/>
          </p:cNvSpPr>
          <p:nvPr>
            <p:ph type="sldNum" sz="quarter" idx="12"/>
          </p:nvPr>
        </p:nvSpPr>
        <p:spPr/>
        <p:txBody>
          <a:bodyPr/>
          <a:lstStyle/>
          <a:p>
            <a:fld id="{510D3C48-01B5-44F0-B018-CA7289F8CA3D}" type="slidenum">
              <a:rPr lang="es-PE" smtClean="0"/>
              <a:t>57</a:t>
            </a:fld>
            <a:endParaRPr lang="es-PE"/>
          </a:p>
        </p:txBody>
      </p:sp>
      <p:sp>
        <p:nvSpPr>
          <p:cNvPr id="7" name="CuadroTexto 6">
            <a:extLst>
              <a:ext uri="{FF2B5EF4-FFF2-40B4-BE49-F238E27FC236}">
                <a16:creationId xmlns:a16="http://schemas.microsoft.com/office/drawing/2014/main" id="{1039C32C-AA06-4EC1-92CB-6AA24517F6EE}"/>
              </a:ext>
            </a:extLst>
          </p:cNvPr>
          <p:cNvSpPr txBox="1"/>
          <p:nvPr/>
        </p:nvSpPr>
        <p:spPr>
          <a:xfrm>
            <a:off x="694592" y="1496906"/>
            <a:ext cx="5319346" cy="4524315"/>
          </a:xfrm>
          <a:prstGeom prst="rect">
            <a:avLst/>
          </a:prstGeom>
          <a:noFill/>
        </p:spPr>
        <p:txBody>
          <a:bodyPr wrap="square">
            <a:spAutoFit/>
          </a:bodyPr>
          <a:lstStyle/>
          <a:p>
            <a:pPr algn="just"/>
            <a:r>
              <a:rPr lang="es-PE" dirty="0"/>
              <a:t>La velocidad de penetración conseguida por un equipo rotopercutivo depende de los siguientes factores: </a:t>
            </a:r>
          </a:p>
          <a:p>
            <a:pPr algn="just"/>
            <a:endParaRPr lang="es-PE" dirty="0"/>
          </a:p>
          <a:p>
            <a:pPr marL="285750" indent="-285750" algn="just">
              <a:buFont typeface="Arial" panose="020B0604020202020204" pitchFamily="34" charset="0"/>
              <a:buChar char="•"/>
            </a:pPr>
            <a:r>
              <a:rPr lang="es-PE" dirty="0"/>
              <a:t>Características geomecánicas, mineralógicas y de </a:t>
            </a:r>
            <a:r>
              <a:rPr lang="es-PE" dirty="0" err="1"/>
              <a:t>abrasividad</a:t>
            </a:r>
            <a:r>
              <a:rPr lang="es-PE" dirty="0"/>
              <a:t> de las rocas. </a:t>
            </a:r>
          </a:p>
          <a:p>
            <a:pPr marL="285750" indent="-285750" algn="just">
              <a:buFont typeface="Arial" panose="020B0604020202020204" pitchFamily="34" charset="0"/>
              <a:buChar char="•"/>
            </a:pPr>
            <a:r>
              <a:rPr lang="es-PE" dirty="0"/>
              <a:t>Potencia de percusión de la perforadora. </a:t>
            </a:r>
          </a:p>
          <a:p>
            <a:pPr marL="285750" indent="-285750" algn="just">
              <a:buFont typeface="Arial" panose="020B0604020202020204" pitchFamily="34" charset="0"/>
              <a:buChar char="•"/>
            </a:pPr>
            <a:r>
              <a:rPr lang="es-PE" dirty="0"/>
              <a:t>Diámetro del taladro. </a:t>
            </a:r>
          </a:p>
          <a:p>
            <a:pPr marL="285750" indent="-285750" algn="just">
              <a:buFont typeface="Arial" panose="020B0604020202020204" pitchFamily="34" charset="0"/>
              <a:buChar char="•"/>
            </a:pPr>
            <a:r>
              <a:rPr lang="es-PE" dirty="0"/>
              <a:t>Empuje sobre la broca. </a:t>
            </a:r>
          </a:p>
          <a:p>
            <a:pPr marL="285750" indent="-285750" algn="just">
              <a:buFont typeface="Arial" panose="020B0604020202020204" pitchFamily="34" charset="0"/>
              <a:buChar char="•"/>
            </a:pPr>
            <a:r>
              <a:rPr lang="es-PE" dirty="0"/>
              <a:t>Longitud de perforación. </a:t>
            </a:r>
          </a:p>
          <a:p>
            <a:pPr marL="285750" indent="-285750" algn="just">
              <a:buFont typeface="Arial" panose="020B0604020202020204" pitchFamily="34" charset="0"/>
              <a:buChar char="•"/>
            </a:pPr>
            <a:r>
              <a:rPr lang="es-PE" dirty="0"/>
              <a:t>Limpieza del fondo del barreno. </a:t>
            </a:r>
          </a:p>
          <a:p>
            <a:pPr marL="285750" indent="-285750" algn="just">
              <a:buFont typeface="Arial" panose="020B0604020202020204" pitchFamily="34" charset="0"/>
              <a:buChar char="•"/>
            </a:pPr>
            <a:r>
              <a:rPr lang="es-PE" dirty="0"/>
              <a:t>Diseño del equipo y condiciones de trabajo, y </a:t>
            </a:r>
          </a:p>
          <a:p>
            <a:pPr marL="285750" indent="-285750" algn="just">
              <a:buFont typeface="Arial" panose="020B0604020202020204" pitchFamily="34" charset="0"/>
              <a:buChar char="•"/>
            </a:pPr>
            <a:r>
              <a:rPr lang="es-PE" dirty="0"/>
              <a:t>Eficiencia de la operación. </a:t>
            </a:r>
          </a:p>
          <a:p>
            <a:pPr algn="just"/>
            <a:endParaRPr lang="es-PE" dirty="0"/>
          </a:p>
          <a:p>
            <a:pPr algn="just"/>
            <a:r>
              <a:rPr lang="es-PE" dirty="0"/>
              <a:t>Para un equipo dado, la velocidad de penetración puede predecirse a través de los siguientes procedimientos:</a:t>
            </a:r>
          </a:p>
        </p:txBody>
      </p:sp>
      <p:sp>
        <p:nvSpPr>
          <p:cNvPr id="9" name="CuadroTexto 8">
            <a:extLst>
              <a:ext uri="{FF2B5EF4-FFF2-40B4-BE49-F238E27FC236}">
                <a16:creationId xmlns:a16="http://schemas.microsoft.com/office/drawing/2014/main" id="{223D9A6B-61F3-4A0F-A7BA-9984D55794EF}"/>
              </a:ext>
            </a:extLst>
          </p:cNvPr>
          <p:cNvSpPr txBox="1"/>
          <p:nvPr/>
        </p:nvSpPr>
        <p:spPr>
          <a:xfrm>
            <a:off x="6178062" y="1506334"/>
            <a:ext cx="5319346" cy="2308324"/>
          </a:xfrm>
          <a:prstGeom prst="rect">
            <a:avLst/>
          </a:prstGeom>
          <a:noFill/>
        </p:spPr>
        <p:txBody>
          <a:bodyPr wrap="square">
            <a:spAutoFit/>
          </a:bodyPr>
          <a:lstStyle/>
          <a:p>
            <a:pPr marL="285750" indent="-285750" algn="just">
              <a:buFont typeface="Arial" panose="020B0604020202020204" pitchFamily="34" charset="0"/>
              <a:buChar char="•"/>
            </a:pPr>
            <a:r>
              <a:rPr lang="es-PE" dirty="0"/>
              <a:t>Extrapolando los datos obtenidos en otras condiciones de trabajo. </a:t>
            </a:r>
          </a:p>
          <a:p>
            <a:pPr marL="285750" indent="-285750" algn="just">
              <a:buFont typeface="Arial" panose="020B0604020202020204" pitchFamily="34" charset="0"/>
              <a:buChar char="•"/>
            </a:pPr>
            <a:r>
              <a:rPr lang="es-PE" dirty="0"/>
              <a:t>Con fórmulas empíricas. </a:t>
            </a:r>
          </a:p>
          <a:p>
            <a:pPr marL="285750" indent="-285750" algn="just">
              <a:buFont typeface="Arial" panose="020B0604020202020204" pitchFamily="34" charset="0"/>
              <a:buChar char="•"/>
            </a:pPr>
            <a:r>
              <a:rPr lang="es-PE" dirty="0"/>
              <a:t>Mediante ensayos de laboratorio sobre muestras representativas. </a:t>
            </a:r>
          </a:p>
          <a:p>
            <a:pPr algn="just"/>
            <a:endParaRPr lang="es-PE" dirty="0"/>
          </a:p>
          <a:p>
            <a:pPr algn="just"/>
            <a:r>
              <a:rPr lang="es-PE" dirty="0"/>
              <a:t>Este último método, es el más. fiable y riguroso por lo que será objeto de una especial atención. </a:t>
            </a:r>
          </a:p>
        </p:txBody>
      </p:sp>
      <p:sp>
        <p:nvSpPr>
          <p:cNvPr id="11" name="CuadroTexto 10">
            <a:extLst>
              <a:ext uri="{FF2B5EF4-FFF2-40B4-BE49-F238E27FC236}">
                <a16:creationId xmlns:a16="http://schemas.microsoft.com/office/drawing/2014/main" id="{0C9CC48E-4FD4-466E-9AFA-F2856FFF3B7A}"/>
              </a:ext>
            </a:extLst>
          </p:cNvPr>
          <p:cNvSpPr txBox="1"/>
          <p:nvPr/>
        </p:nvSpPr>
        <p:spPr>
          <a:xfrm>
            <a:off x="6178062" y="4026576"/>
            <a:ext cx="5319346" cy="1938992"/>
          </a:xfrm>
          <a:prstGeom prst="rect">
            <a:avLst/>
          </a:prstGeom>
          <a:noFill/>
        </p:spPr>
        <p:txBody>
          <a:bodyPr wrap="square">
            <a:spAutoFit/>
          </a:bodyPr>
          <a:lstStyle/>
          <a:p>
            <a:pPr algn="just"/>
            <a:r>
              <a:rPr lang="es-PE" sz="2400" b="1" dirty="0">
                <a:solidFill>
                  <a:srgbClr val="7030A0"/>
                </a:solidFill>
              </a:rPr>
              <a:t>2.8.1. Extrapolación de datos reales </a:t>
            </a:r>
          </a:p>
          <a:p>
            <a:pPr algn="just"/>
            <a:endParaRPr lang="es-PE" sz="2400" b="1" dirty="0"/>
          </a:p>
          <a:p>
            <a:pPr algn="just"/>
            <a:r>
              <a:rPr lang="es-PE" dirty="0"/>
              <a:t>Cuando se conoce la velocidad de penetración para un diámetro dado puede estimarse la que se conseguiría con el mismo equipo y un diámetro menor o mayor utilizando la Tabla siguiente:</a:t>
            </a:r>
          </a:p>
        </p:txBody>
      </p:sp>
    </p:spTree>
    <p:extLst>
      <p:ext uri="{BB962C8B-B14F-4D97-AF65-F5344CB8AC3E}">
        <p14:creationId xmlns:p14="http://schemas.microsoft.com/office/powerpoint/2010/main" val="3909592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C85F54FA-F171-40B2-90F4-C931448C0E8F}"/>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A7323F7D-6959-4FD1-AFCB-8F5EC49DA807}"/>
              </a:ext>
            </a:extLst>
          </p:cNvPr>
          <p:cNvSpPr>
            <a:spLocks noGrp="1"/>
          </p:cNvSpPr>
          <p:nvPr>
            <p:ph type="sldNum" sz="quarter" idx="12"/>
          </p:nvPr>
        </p:nvSpPr>
        <p:spPr/>
        <p:txBody>
          <a:bodyPr/>
          <a:lstStyle/>
          <a:p>
            <a:fld id="{510D3C48-01B5-44F0-B018-CA7289F8CA3D}" type="slidenum">
              <a:rPr lang="es-PE" smtClean="0"/>
              <a:t>58</a:t>
            </a:fld>
            <a:endParaRPr lang="es-PE"/>
          </a:p>
        </p:txBody>
      </p:sp>
      <p:sp>
        <p:nvSpPr>
          <p:cNvPr id="7" name="CuadroTexto 6">
            <a:extLst>
              <a:ext uri="{FF2B5EF4-FFF2-40B4-BE49-F238E27FC236}">
                <a16:creationId xmlns:a16="http://schemas.microsoft.com/office/drawing/2014/main" id="{42E2BB53-99E0-47BF-B64B-B136447A20AB}"/>
              </a:ext>
            </a:extLst>
          </p:cNvPr>
          <p:cNvSpPr txBox="1"/>
          <p:nvPr/>
        </p:nvSpPr>
        <p:spPr>
          <a:xfrm>
            <a:off x="3049386" y="555166"/>
            <a:ext cx="6093228" cy="369332"/>
          </a:xfrm>
          <a:prstGeom prst="rect">
            <a:avLst/>
          </a:prstGeom>
          <a:noFill/>
        </p:spPr>
        <p:txBody>
          <a:bodyPr wrap="square">
            <a:spAutoFit/>
          </a:bodyPr>
          <a:lstStyle/>
          <a:p>
            <a:r>
              <a:rPr lang="es-PE" b="1" dirty="0"/>
              <a:t>CONVERSION DE VELOCIDADES A DISTINTOS DIAMETROS </a:t>
            </a:r>
          </a:p>
        </p:txBody>
      </p:sp>
      <p:pic>
        <p:nvPicPr>
          <p:cNvPr id="9" name="Imagen 8">
            <a:extLst>
              <a:ext uri="{FF2B5EF4-FFF2-40B4-BE49-F238E27FC236}">
                <a16:creationId xmlns:a16="http://schemas.microsoft.com/office/drawing/2014/main" id="{6771A75E-A4D3-412E-B8CE-4ACDEADC2AD7}"/>
              </a:ext>
            </a:extLst>
          </p:cNvPr>
          <p:cNvPicPr>
            <a:picLocks noChangeAspect="1"/>
          </p:cNvPicPr>
          <p:nvPr/>
        </p:nvPicPr>
        <p:blipFill>
          <a:blip r:embed="rId2"/>
          <a:stretch>
            <a:fillRect/>
          </a:stretch>
        </p:blipFill>
        <p:spPr>
          <a:xfrm>
            <a:off x="1852031" y="1075330"/>
            <a:ext cx="7763958" cy="3191320"/>
          </a:xfrm>
          <a:prstGeom prst="rect">
            <a:avLst/>
          </a:prstGeom>
        </p:spPr>
      </p:pic>
      <p:sp>
        <p:nvSpPr>
          <p:cNvPr id="11" name="CuadroTexto 10">
            <a:extLst>
              <a:ext uri="{FF2B5EF4-FFF2-40B4-BE49-F238E27FC236}">
                <a16:creationId xmlns:a16="http://schemas.microsoft.com/office/drawing/2014/main" id="{87E0739B-6A82-4471-A050-800EE4B5901F}"/>
              </a:ext>
            </a:extLst>
          </p:cNvPr>
          <p:cNvSpPr txBox="1"/>
          <p:nvPr/>
        </p:nvSpPr>
        <p:spPr>
          <a:xfrm>
            <a:off x="703385" y="4289406"/>
            <a:ext cx="10805746" cy="1200329"/>
          </a:xfrm>
          <a:prstGeom prst="rect">
            <a:avLst/>
          </a:prstGeom>
          <a:noFill/>
        </p:spPr>
        <p:txBody>
          <a:bodyPr wrap="square">
            <a:spAutoFit/>
          </a:bodyPr>
          <a:lstStyle/>
          <a:p>
            <a:pPr algn="just"/>
            <a:r>
              <a:rPr lang="es-PE" b="1" u="sng" dirty="0"/>
              <a:t>Ejemplo:</a:t>
            </a:r>
          </a:p>
          <a:p>
            <a:pPr algn="just"/>
            <a:r>
              <a:rPr lang="es-PE" dirty="0"/>
              <a:t>Si perforando a 76 mm se consiguen 36 m/h de velocidad instantánea de penetración, haciéndolo a 102 mm el ritmo de avance conseguido sería aproximadamente 36 x 0,65 = 23,4 m/h. Analíticamente, puede calcularse el coeficiente de corrección con la siguiente fórmula: </a:t>
            </a:r>
          </a:p>
        </p:txBody>
      </p:sp>
      <p:sp>
        <p:nvSpPr>
          <p:cNvPr id="12" name="Rectángulo 11">
            <a:extLst>
              <a:ext uri="{FF2B5EF4-FFF2-40B4-BE49-F238E27FC236}">
                <a16:creationId xmlns:a16="http://schemas.microsoft.com/office/drawing/2014/main" id="{1BD1CF16-2665-4F67-B468-895188DCB392}"/>
              </a:ext>
            </a:extLst>
          </p:cNvPr>
          <p:cNvSpPr/>
          <p:nvPr/>
        </p:nvSpPr>
        <p:spPr>
          <a:xfrm>
            <a:off x="2734408" y="2453054"/>
            <a:ext cx="2154115" cy="149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38823CC1-3C27-4BE2-8F75-735E11B50A52}"/>
              </a:ext>
            </a:extLst>
          </p:cNvPr>
          <p:cNvSpPr/>
          <p:nvPr/>
        </p:nvSpPr>
        <p:spPr>
          <a:xfrm>
            <a:off x="4514732" y="1230923"/>
            <a:ext cx="373791" cy="1383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5" name="Imagen 14">
            <a:extLst>
              <a:ext uri="{FF2B5EF4-FFF2-40B4-BE49-F238E27FC236}">
                <a16:creationId xmlns:a16="http://schemas.microsoft.com/office/drawing/2014/main" id="{CFD1FB35-B27A-4D8B-86F3-2CB6AA005EA7}"/>
              </a:ext>
            </a:extLst>
          </p:cNvPr>
          <p:cNvPicPr>
            <a:picLocks noChangeAspect="1"/>
          </p:cNvPicPr>
          <p:nvPr/>
        </p:nvPicPr>
        <p:blipFill>
          <a:blip r:embed="rId3"/>
          <a:stretch>
            <a:fillRect/>
          </a:stretch>
        </p:blipFill>
        <p:spPr>
          <a:xfrm>
            <a:off x="4636336" y="5489735"/>
            <a:ext cx="1737347" cy="946234"/>
          </a:xfrm>
          <a:prstGeom prst="rect">
            <a:avLst/>
          </a:prstGeom>
        </p:spPr>
      </p:pic>
    </p:spTree>
    <p:extLst>
      <p:ext uri="{BB962C8B-B14F-4D97-AF65-F5344CB8AC3E}">
        <p14:creationId xmlns:p14="http://schemas.microsoft.com/office/powerpoint/2010/main" val="2424375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C3D1BC-B69F-41FE-BE85-23F32AE69672}"/>
              </a:ext>
            </a:extLst>
          </p:cNvPr>
          <p:cNvSpPr>
            <a:spLocks noGrp="1"/>
          </p:cNvSpPr>
          <p:nvPr>
            <p:ph type="title"/>
          </p:nvPr>
        </p:nvSpPr>
        <p:spPr>
          <a:xfrm>
            <a:off x="838200" y="365126"/>
            <a:ext cx="10515600" cy="923330"/>
          </a:xfrm>
        </p:spPr>
        <p:txBody>
          <a:bodyPr>
            <a:normAutofit/>
          </a:bodyPr>
          <a:lstStyle/>
          <a:p>
            <a:r>
              <a:rPr lang="es-PE" sz="3600" b="1" dirty="0">
                <a:solidFill>
                  <a:srgbClr val="7030A0"/>
                </a:solidFill>
              </a:rPr>
              <a:t>2.8.2. Fórmulas empíricas</a:t>
            </a:r>
          </a:p>
        </p:txBody>
      </p:sp>
      <p:sp>
        <p:nvSpPr>
          <p:cNvPr id="4" name="Marcador de fecha 3">
            <a:extLst>
              <a:ext uri="{FF2B5EF4-FFF2-40B4-BE49-F238E27FC236}">
                <a16:creationId xmlns:a16="http://schemas.microsoft.com/office/drawing/2014/main" id="{60B87C4F-20B1-4035-88CA-199DA169E2A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411F5B3B-1FB0-448B-935A-44ED45E76C6E}"/>
              </a:ext>
            </a:extLst>
          </p:cNvPr>
          <p:cNvSpPr>
            <a:spLocks noGrp="1"/>
          </p:cNvSpPr>
          <p:nvPr>
            <p:ph type="sldNum" sz="quarter" idx="12"/>
          </p:nvPr>
        </p:nvSpPr>
        <p:spPr/>
        <p:txBody>
          <a:bodyPr/>
          <a:lstStyle/>
          <a:p>
            <a:fld id="{510D3C48-01B5-44F0-B018-CA7289F8CA3D}" type="slidenum">
              <a:rPr lang="es-PE" smtClean="0"/>
              <a:t>59</a:t>
            </a:fld>
            <a:endParaRPr lang="es-PE"/>
          </a:p>
        </p:txBody>
      </p:sp>
      <p:sp>
        <p:nvSpPr>
          <p:cNvPr id="7" name="CuadroTexto 6">
            <a:extLst>
              <a:ext uri="{FF2B5EF4-FFF2-40B4-BE49-F238E27FC236}">
                <a16:creationId xmlns:a16="http://schemas.microsoft.com/office/drawing/2014/main" id="{B36D6129-F5FE-41B5-8B40-28385F3594D2}"/>
              </a:ext>
            </a:extLst>
          </p:cNvPr>
          <p:cNvSpPr txBox="1"/>
          <p:nvPr/>
        </p:nvSpPr>
        <p:spPr>
          <a:xfrm>
            <a:off x="685800" y="1325571"/>
            <a:ext cx="5319346" cy="923330"/>
          </a:xfrm>
          <a:prstGeom prst="rect">
            <a:avLst/>
          </a:prstGeom>
          <a:noFill/>
        </p:spPr>
        <p:txBody>
          <a:bodyPr wrap="square">
            <a:spAutoFit/>
          </a:bodyPr>
          <a:lstStyle/>
          <a:p>
            <a:pPr algn="just"/>
            <a:r>
              <a:rPr lang="es-PE" dirty="0"/>
              <a:t>Para rocas con una resistencia a la compresión superior a 80 MPa y perforando con martillos en fondo sin válvula, puede aplicarse la siguiente expresión: </a:t>
            </a:r>
          </a:p>
        </p:txBody>
      </p:sp>
      <p:pic>
        <p:nvPicPr>
          <p:cNvPr id="9" name="Imagen 8">
            <a:extLst>
              <a:ext uri="{FF2B5EF4-FFF2-40B4-BE49-F238E27FC236}">
                <a16:creationId xmlns:a16="http://schemas.microsoft.com/office/drawing/2014/main" id="{B2CEA3D7-2F6C-46ED-A762-DB4566EC5901}"/>
              </a:ext>
            </a:extLst>
          </p:cNvPr>
          <p:cNvPicPr>
            <a:picLocks noChangeAspect="1"/>
          </p:cNvPicPr>
          <p:nvPr/>
        </p:nvPicPr>
        <p:blipFill rotWithShape="1">
          <a:blip r:embed="rId2"/>
          <a:srcRect b="65408"/>
          <a:stretch/>
        </p:blipFill>
        <p:spPr>
          <a:xfrm>
            <a:off x="749596" y="2240608"/>
            <a:ext cx="5408382" cy="1188392"/>
          </a:xfrm>
          <a:prstGeom prst="rect">
            <a:avLst/>
          </a:prstGeom>
        </p:spPr>
      </p:pic>
      <p:sp>
        <p:nvSpPr>
          <p:cNvPr id="11" name="CuadroTexto 10">
            <a:extLst>
              <a:ext uri="{FF2B5EF4-FFF2-40B4-BE49-F238E27FC236}">
                <a16:creationId xmlns:a16="http://schemas.microsoft.com/office/drawing/2014/main" id="{9AC08C61-D3DB-48C2-B754-AA47C5329BF6}"/>
              </a:ext>
            </a:extLst>
          </p:cNvPr>
          <p:cNvSpPr txBox="1"/>
          <p:nvPr/>
        </p:nvSpPr>
        <p:spPr>
          <a:xfrm>
            <a:off x="749596" y="5676034"/>
            <a:ext cx="5255550" cy="646331"/>
          </a:xfrm>
          <a:prstGeom prst="rect">
            <a:avLst/>
          </a:prstGeom>
          <a:noFill/>
        </p:spPr>
        <p:txBody>
          <a:bodyPr wrap="square">
            <a:spAutoFit/>
          </a:bodyPr>
          <a:lstStyle/>
          <a:p>
            <a:pPr algn="ctr"/>
            <a:r>
              <a:rPr lang="it-IT" dirty="0">
                <a:solidFill>
                  <a:srgbClr val="0070C0"/>
                </a:solidFill>
              </a:rPr>
              <a:t>Nota: </a:t>
            </a:r>
          </a:p>
          <a:p>
            <a:pPr algn="ctr"/>
            <a:r>
              <a:rPr lang="it-IT" dirty="0">
                <a:solidFill>
                  <a:srgbClr val="0070C0"/>
                </a:solidFill>
              </a:rPr>
              <a:t>1 libra/pulg2 = 1.423 MPa. </a:t>
            </a:r>
          </a:p>
        </p:txBody>
      </p:sp>
      <p:sp>
        <p:nvSpPr>
          <p:cNvPr id="13" name="CuadroTexto 12">
            <a:extLst>
              <a:ext uri="{FF2B5EF4-FFF2-40B4-BE49-F238E27FC236}">
                <a16:creationId xmlns:a16="http://schemas.microsoft.com/office/drawing/2014/main" id="{B8879005-2AF5-440A-A8A1-76D087B0D8A7}"/>
              </a:ext>
            </a:extLst>
          </p:cNvPr>
          <p:cNvSpPr txBox="1"/>
          <p:nvPr/>
        </p:nvSpPr>
        <p:spPr>
          <a:xfrm>
            <a:off x="685800" y="3429000"/>
            <a:ext cx="5319346" cy="2308324"/>
          </a:xfrm>
          <a:prstGeom prst="rect">
            <a:avLst/>
          </a:prstGeom>
          <a:noFill/>
        </p:spPr>
        <p:txBody>
          <a:bodyPr wrap="square">
            <a:spAutoFit/>
          </a:bodyPr>
          <a:lstStyle/>
          <a:p>
            <a:pPr algn="just"/>
            <a:r>
              <a:rPr lang="es-PE" b="1" dirty="0"/>
              <a:t>Donde: </a:t>
            </a:r>
          </a:p>
          <a:p>
            <a:pPr algn="just"/>
            <a:r>
              <a:rPr lang="es-PE" dirty="0"/>
              <a:t>VP = Velocidad de penetración (m/h). </a:t>
            </a:r>
          </a:p>
          <a:p>
            <a:pPr algn="just"/>
            <a:r>
              <a:rPr lang="es-PE" dirty="0"/>
              <a:t>Pm = Presión del aire a la entrada del martillo (libras/pulg2 ). </a:t>
            </a:r>
          </a:p>
          <a:p>
            <a:pPr algn="just"/>
            <a:r>
              <a:rPr lang="es-PE" dirty="0" err="1"/>
              <a:t>d’p</a:t>
            </a:r>
            <a:r>
              <a:rPr lang="es-PE" dirty="0"/>
              <a:t> = Diámetro del pistón (</a:t>
            </a:r>
            <a:r>
              <a:rPr lang="es-PE" dirty="0" err="1"/>
              <a:t>pulg</a:t>
            </a:r>
            <a:r>
              <a:rPr lang="es-PE" dirty="0"/>
              <a:t>.). </a:t>
            </a:r>
          </a:p>
          <a:p>
            <a:pPr algn="just"/>
            <a:r>
              <a:rPr lang="es-PE" dirty="0"/>
              <a:t>D = Diámetro del taladro (</a:t>
            </a:r>
            <a:r>
              <a:rPr lang="es-PE" dirty="0" err="1"/>
              <a:t>pulg</a:t>
            </a:r>
            <a:r>
              <a:rPr lang="es-PE" dirty="0"/>
              <a:t>.). </a:t>
            </a:r>
          </a:p>
          <a:p>
            <a:pPr algn="just"/>
            <a:r>
              <a:rPr lang="es-PE" dirty="0"/>
              <a:t>RC = Resistencia de la roca a la compresión simple (libras/pulg2/1 00).</a:t>
            </a:r>
          </a:p>
        </p:txBody>
      </p:sp>
      <p:pic>
        <p:nvPicPr>
          <p:cNvPr id="3" name="Imagen 2">
            <a:extLst>
              <a:ext uri="{FF2B5EF4-FFF2-40B4-BE49-F238E27FC236}">
                <a16:creationId xmlns:a16="http://schemas.microsoft.com/office/drawing/2014/main" id="{6B8E63B6-6DBA-8FDC-F21E-83E14E30D871}"/>
              </a:ext>
            </a:extLst>
          </p:cNvPr>
          <p:cNvPicPr>
            <a:picLocks noChangeAspect="1"/>
          </p:cNvPicPr>
          <p:nvPr/>
        </p:nvPicPr>
        <p:blipFill>
          <a:blip r:embed="rId3"/>
          <a:stretch>
            <a:fillRect/>
          </a:stretch>
        </p:blipFill>
        <p:spPr>
          <a:xfrm>
            <a:off x="6747260" y="1593552"/>
            <a:ext cx="3754200" cy="4648057"/>
          </a:xfrm>
          <a:prstGeom prst="rect">
            <a:avLst/>
          </a:prstGeom>
        </p:spPr>
      </p:pic>
    </p:spTree>
    <p:extLst>
      <p:ext uri="{BB962C8B-B14F-4D97-AF65-F5344CB8AC3E}">
        <p14:creationId xmlns:p14="http://schemas.microsoft.com/office/powerpoint/2010/main" val="373664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Marcador de fecha 11">
            <a:extLst>
              <a:ext uri="{FF2B5EF4-FFF2-40B4-BE49-F238E27FC236}">
                <a16:creationId xmlns:a16="http://schemas.microsoft.com/office/drawing/2014/main" id="{D481862D-FCED-4EF5-A295-AB273CA93E5A}"/>
              </a:ext>
            </a:extLst>
          </p:cNvPr>
          <p:cNvSpPr>
            <a:spLocks noGrp="1"/>
          </p:cNvSpPr>
          <p:nvPr>
            <p:ph type="dt" sz="half" idx="10"/>
          </p:nvPr>
        </p:nvSpPr>
        <p:spPr/>
        <p:txBody>
          <a:bodyPr/>
          <a:lstStyle/>
          <a:p>
            <a:fld id="{E61AF699-57B9-4E9C-9BB0-4A2FFB3C2A31}" type="datetime1">
              <a:rPr lang="es-PE" smtClean="0"/>
              <a:t>23/02/2025</a:t>
            </a:fld>
            <a:endParaRPr lang="es-PE"/>
          </a:p>
        </p:txBody>
      </p:sp>
      <p:sp>
        <p:nvSpPr>
          <p:cNvPr id="11" name="Marcador de número de diapositiva 10">
            <a:extLst>
              <a:ext uri="{FF2B5EF4-FFF2-40B4-BE49-F238E27FC236}">
                <a16:creationId xmlns:a16="http://schemas.microsoft.com/office/drawing/2014/main" id="{8A5DA731-6C10-41BF-83D0-D83E4BFFC45A}"/>
              </a:ext>
            </a:extLst>
          </p:cNvPr>
          <p:cNvSpPr>
            <a:spLocks noGrp="1"/>
          </p:cNvSpPr>
          <p:nvPr>
            <p:ph type="sldNum" sz="quarter" idx="12"/>
          </p:nvPr>
        </p:nvSpPr>
        <p:spPr/>
        <p:txBody>
          <a:bodyPr/>
          <a:lstStyle/>
          <a:p>
            <a:fld id="{5981010B-86DA-4ADF-9F27-44166A92FBA2}" type="slidenum">
              <a:rPr lang="es-PE" smtClean="0"/>
              <a:t>6</a:t>
            </a:fld>
            <a:endParaRPr lang="es-PE"/>
          </a:p>
        </p:txBody>
      </p:sp>
      <p:sp>
        <p:nvSpPr>
          <p:cNvPr id="9" name="CuadroTexto 8">
            <a:extLst>
              <a:ext uri="{FF2B5EF4-FFF2-40B4-BE49-F238E27FC236}">
                <a16:creationId xmlns:a16="http://schemas.microsoft.com/office/drawing/2014/main" id="{B81E4BFF-26CC-48A9-B091-5748A8D4F25F}"/>
              </a:ext>
            </a:extLst>
          </p:cNvPr>
          <p:cNvSpPr txBox="1"/>
          <p:nvPr/>
        </p:nvSpPr>
        <p:spPr>
          <a:xfrm>
            <a:off x="1326775" y="4839967"/>
            <a:ext cx="9735671" cy="709233"/>
          </a:xfrm>
          <a:prstGeom prst="rect">
            <a:avLst/>
          </a:prstGeom>
          <a:noFill/>
        </p:spPr>
        <p:txBody>
          <a:bodyPr wrap="square">
            <a:spAutoFit/>
          </a:bodyPr>
          <a:lstStyle/>
          <a:p>
            <a:pPr algn="just">
              <a:lnSpc>
                <a:spcPct val="115000"/>
              </a:lnSpc>
              <a:spcAft>
                <a:spcPts val="1000"/>
              </a:spcAft>
            </a:pPr>
            <a:r>
              <a:rPr lang="es-E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 función de estos puntos se definirán las mejores alternativas, las cuales serán evaluadas según criterios de selección que permitirá definir nuestra mejor flota para nuestro proyecto.</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CuadroTexto 6">
            <a:extLst>
              <a:ext uri="{FF2B5EF4-FFF2-40B4-BE49-F238E27FC236}">
                <a16:creationId xmlns:a16="http://schemas.microsoft.com/office/drawing/2014/main" id="{96A1FD1D-F12C-79B9-0247-2F02D2ECAB01}"/>
              </a:ext>
            </a:extLst>
          </p:cNvPr>
          <p:cNvGraphicFramePr/>
          <p:nvPr/>
        </p:nvGraphicFramePr>
        <p:xfrm>
          <a:off x="1326776" y="1003211"/>
          <a:ext cx="9403977" cy="3836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4057967"/>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B51F7-280E-4FAB-9E9A-2ABB128595FF}"/>
              </a:ext>
            </a:extLst>
          </p:cNvPr>
          <p:cNvSpPr>
            <a:spLocks noGrp="1"/>
          </p:cNvSpPr>
          <p:nvPr>
            <p:ph type="title"/>
          </p:nvPr>
        </p:nvSpPr>
        <p:spPr>
          <a:xfrm>
            <a:off x="838200" y="365126"/>
            <a:ext cx="10515600" cy="942790"/>
          </a:xfrm>
        </p:spPr>
        <p:txBody>
          <a:bodyPr>
            <a:normAutofit/>
          </a:bodyPr>
          <a:lstStyle/>
          <a:p>
            <a:r>
              <a:rPr lang="es-PE" sz="3600" b="1" dirty="0">
                <a:solidFill>
                  <a:srgbClr val="7030A0"/>
                </a:solidFill>
              </a:rPr>
              <a:t>2.8.3. Ensayos de Laboratorio</a:t>
            </a:r>
          </a:p>
        </p:txBody>
      </p:sp>
      <p:sp>
        <p:nvSpPr>
          <p:cNvPr id="4" name="Marcador de fecha 3">
            <a:extLst>
              <a:ext uri="{FF2B5EF4-FFF2-40B4-BE49-F238E27FC236}">
                <a16:creationId xmlns:a16="http://schemas.microsoft.com/office/drawing/2014/main" id="{9434C440-9D05-49F2-B354-9EC6314735E9}"/>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C45BAE29-6F88-4EF0-9E76-681CAABDBF9D}"/>
              </a:ext>
            </a:extLst>
          </p:cNvPr>
          <p:cNvSpPr>
            <a:spLocks noGrp="1"/>
          </p:cNvSpPr>
          <p:nvPr>
            <p:ph type="sldNum" sz="quarter" idx="12"/>
          </p:nvPr>
        </p:nvSpPr>
        <p:spPr/>
        <p:txBody>
          <a:bodyPr/>
          <a:lstStyle/>
          <a:p>
            <a:fld id="{510D3C48-01B5-44F0-B018-CA7289F8CA3D}" type="slidenum">
              <a:rPr lang="es-PE" smtClean="0"/>
              <a:t>60</a:t>
            </a:fld>
            <a:endParaRPr lang="es-PE"/>
          </a:p>
        </p:txBody>
      </p:sp>
      <p:sp>
        <p:nvSpPr>
          <p:cNvPr id="7" name="CuadroTexto 6">
            <a:extLst>
              <a:ext uri="{FF2B5EF4-FFF2-40B4-BE49-F238E27FC236}">
                <a16:creationId xmlns:a16="http://schemas.microsoft.com/office/drawing/2014/main" id="{4C6891E6-D843-4185-8DF6-944E700D11AC}"/>
              </a:ext>
            </a:extLst>
          </p:cNvPr>
          <p:cNvSpPr txBox="1"/>
          <p:nvPr/>
        </p:nvSpPr>
        <p:spPr>
          <a:xfrm>
            <a:off x="685800" y="1261750"/>
            <a:ext cx="5319346" cy="1200329"/>
          </a:xfrm>
          <a:prstGeom prst="rect">
            <a:avLst/>
          </a:prstGeom>
          <a:noFill/>
        </p:spPr>
        <p:txBody>
          <a:bodyPr wrap="square">
            <a:spAutoFit/>
          </a:bodyPr>
          <a:lstStyle/>
          <a:p>
            <a:pPr marL="285750" indent="-285750">
              <a:buFont typeface="Wingdings" panose="05000000000000000000" pitchFamily="2" charset="2"/>
              <a:buChar char="q"/>
            </a:pPr>
            <a:r>
              <a:rPr lang="es-PE" b="1" dirty="0"/>
              <a:t>Método de la Energía Específica </a:t>
            </a:r>
          </a:p>
          <a:p>
            <a:r>
              <a:rPr lang="es-PE" b="1" dirty="0"/>
              <a:t>           (U. S. Bureau </a:t>
            </a:r>
            <a:r>
              <a:rPr lang="es-PE" b="1" dirty="0" err="1"/>
              <a:t>of</a:t>
            </a:r>
            <a:r>
              <a:rPr lang="es-PE" b="1" dirty="0"/>
              <a:t> Mines)</a:t>
            </a:r>
          </a:p>
          <a:p>
            <a:endParaRPr lang="es-PE" b="1" dirty="0"/>
          </a:p>
          <a:p>
            <a:r>
              <a:rPr lang="es-PE" dirty="0"/>
              <a:t>La velocidad de penetración se calcula a partir de: </a:t>
            </a:r>
            <a:r>
              <a:rPr lang="es-PE" b="1" dirty="0"/>
              <a:t> </a:t>
            </a:r>
          </a:p>
        </p:txBody>
      </p:sp>
      <p:pic>
        <p:nvPicPr>
          <p:cNvPr id="9" name="Imagen 8">
            <a:extLst>
              <a:ext uri="{FF2B5EF4-FFF2-40B4-BE49-F238E27FC236}">
                <a16:creationId xmlns:a16="http://schemas.microsoft.com/office/drawing/2014/main" id="{26ECE9E2-C273-4204-A1D2-C27AC59797AA}"/>
              </a:ext>
            </a:extLst>
          </p:cNvPr>
          <p:cNvPicPr>
            <a:picLocks noChangeAspect="1"/>
          </p:cNvPicPr>
          <p:nvPr/>
        </p:nvPicPr>
        <p:blipFill>
          <a:blip r:embed="rId2"/>
          <a:stretch>
            <a:fillRect/>
          </a:stretch>
        </p:blipFill>
        <p:spPr>
          <a:xfrm>
            <a:off x="1461982" y="2462079"/>
            <a:ext cx="2559455" cy="896624"/>
          </a:xfrm>
          <a:prstGeom prst="rect">
            <a:avLst/>
          </a:prstGeom>
        </p:spPr>
      </p:pic>
      <p:sp>
        <p:nvSpPr>
          <p:cNvPr id="11" name="CuadroTexto 10">
            <a:extLst>
              <a:ext uri="{FF2B5EF4-FFF2-40B4-BE49-F238E27FC236}">
                <a16:creationId xmlns:a16="http://schemas.microsoft.com/office/drawing/2014/main" id="{F084DB85-8E4F-471F-9BC6-2781BA8DE86A}"/>
              </a:ext>
            </a:extLst>
          </p:cNvPr>
          <p:cNvSpPr txBox="1"/>
          <p:nvPr/>
        </p:nvSpPr>
        <p:spPr>
          <a:xfrm>
            <a:off x="685801" y="3499298"/>
            <a:ext cx="5319346" cy="2308324"/>
          </a:xfrm>
          <a:prstGeom prst="rect">
            <a:avLst/>
          </a:prstGeom>
          <a:noFill/>
        </p:spPr>
        <p:txBody>
          <a:bodyPr wrap="square">
            <a:spAutoFit/>
          </a:bodyPr>
          <a:lstStyle/>
          <a:p>
            <a:pPr algn="just"/>
            <a:r>
              <a:rPr lang="es-PE" b="1" dirty="0"/>
              <a:t>Donde:</a:t>
            </a:r>
          </a:p>
          <a:p>
            <a:pPr algn="just"/>
            <a:r>
              <a:rPr lang="es-PE" dirty="0"/>
              <a:t>VP = Velocidad de penetración (cm/min). </a:t>
            </a:r>
          </a:p>
          <a:p>
            <a:pPr algn="just"/>
            <a:r>
              <a:rPr lang="es-PE" dirty="0"/>
              <a:t>PM = Potencia de la perforadora (</a:t>
            </a:r>
            <a:r>
              <a:rPr lang="es-PE" dirty="0" err="1"/>
              <a:t>kgm</a:t>
            </a:r>
            <a:r>
              <a:rPr lang="es-PE" dirty="0"/>
              <a:t>/min). </a:t>
            </a:r>
          </a:p>
          <a:p>
            <a:pPr algn="just"/>
            <a:r>
              <a:rPr lang="es-PE" dirty="0"/>
              <a:t>Re</a:t>
            </a:r>
            <a:r>
              <a:rPr lang="en-US" dirty="0"/>
              <a:t>= </a:t>
            </a:r>
            <a:r>
              <a:rPr lang="es-PE" dirty="0"/>
              <a:t>Rendimiento de transmisión de energía, normalmente entre 0,6 y 0,8. </a:t>
            </a:r>
          </a:p>
          <a:p>
            <a:pPr algn="just"/>
            <a:r>
              <a:rPr lang="es-PE" dirty="0"/>
              <a:t>D= Diámetro del taladro (cm). </a:t>
            </a:r>
          </a:p>
          <a:p>
            <a:pPr algn="just"/>
            <a:r>
              <a:rPr lang="es-PE" dirty="0" err="1"/>
              <a:t>Ev</a:t>
            </a:r>
            <a:r>
              <a:rPr lang="es-PE" dirty="0"/>
              <a:t>= Energía específica por unidad de volumen (</a:t>
            </a:r>
            <a:r>
              <a:rPr lang="es-PE" dirty="0" err="1"/>
              <a:t>kgm</a:t>
            </a:r>
            <a:r>
              <a:rPr lang="es-PE" dirty="0"/>
              <a:t>/cm3). </a:t>
            </a:r>
          </a:p>
        </p:txBody>
      </p:sp>
      <p:sp>
        <p:nvSpPr>
          <p:cNvPr id="17" name="CuadroTexto 16">
            <a:extLst>
              <a:ext uri="{FF2B5EF4-FFF2-40B4-BE49-F238E27FC236}">
                <a16:creationId xmlns:a16="http://schemas.microsoft.com/office/drawing/2014/main" id="{1DCBE2BC-5931-4970-836A-3D7C7B92FD54}"/>
              </a:ext>
            </a:extLst>
          </p:cNvPr>
          <p:cNvSpPr txBox="1"/>
          <p:nvPr/>
        </p:nvSpPr>
        <p:spPr>
          <a:xfrm>
            <a:off x="6186854" y="1307916"/>
            <a:ext cx="2192215" cy="4016484"/>
          </a:xfrm>
          <a:prstGeom prst="rect">
            <a:avLst/>
          </a:prstGeom>
          <a:noFill/>
        </p:spPr>
        <p:txBody>
          <a:bodyPr wrap="square">
            <a:spAutoFit/>
          </a:bodyPr>
          <a:lstStyle/>
          <a:p>
            <a:pPr algn="just"/>
            <a:r>
              <a:rPr lang="es-PE" sz="1500" dirty="0"/>
              <a:t>Para determinar la Energía Específica y el Coeficiente de Resistencia de la Roca “CRS” es preciso hacer un ensayo de laboratorio, consistente en dejar caer una pesa sobre la muestra de roca de 15cm3 un determinado número de veces y medir el porcentaje de material inferior a 0.5mm. La relación entre la resistencia a la compresión simple y el CRS se muestra.</a:t>
            </a:r>
          </a:p>
        </p:txBody>
      </p:sp>
      <p:pic>
        <p:nvPicPr>
          <p:cNvPr id="19" name="Imagen 18">
            <a:extLst>
              <a:ext uri="{FF2B5EF4-FFF2-40B4-BE49-F238E27FC236}">
                <a16:creationId xmlns:a16="http://schemas.microsoft.com/office/drawing/2014/main" id="{68C123D9-6FDD-475E-83E1-160007F553E4}"/>
              </a:ext>
            </a:extLst>
          </p:cNvPr>
          <p:cNvPicPr>
            <a:picLocks noChangeAspect="1"/>
          </p:cNvPicPr>
          <p:nvPr/>
        </p:nvPicPr>
        <p:blipFill rotWithShape="1">
          <a:blip r:embed="rId3"/>
          <a:srcRect l="3229" t="1788" r="3401" b="1300"/>
          <a:stretch/>
        </p:blipFill>
        <p:spPr>
          <a:xfrm>
            <a:off x="8484576" y="1291384"/>
            <a:ext cx="3050931" cy="4810476"/>
          </a:xfrm>
          <a:prstGeom prst="rect">
            <a:avLst/>
          </a:prstGeom>
        </p:spPr>
      </p:pic>
      <p:cxnSp>
        <p:nvCxnSpPr>
          <p:cNvPr id="21" name="Conector recto 20">
            <a:extLst>
              <a:ext uri="{FF2B5EF4-FFF2-40B4-BE49-F238E27FC236}">
                <a16:creationId xmlns:a16="http://schemas.microsoft.com/office/drawing/2014/main" id="{C67A41E7-027A-4FEB-9AEB-2A9DD2A4F8A3}"/>
              </a:ext>
            </a:extLst>
          </p:cNvPr>
          <p:cNvCxnSpPr/>
          <p:nvPr/>
        </p:nvCxnSpPr>
        <p:spPr>
          <a:xfrm flipV="1">
            <a:off x="9697915" y="4202722"/>
            <a:ext cx="0" cy="16312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642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B5718E6-2404-42DD-846F-3C560055F4E0}"/>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997D2F0B-442B-4E9C-BF19-B8154400DBC5}"/>
              </a:ext>
            </a:extLst>
          </p:cNvPr>
          <p:cNvSpPr>
            <a:spLocks noGrp="1"/>
          </p:cNvSpPr>
          <p:nvPr>
            <p:ph type="sldNum" sz="quarter" idx="12"/>
          </p:nvPr>
        </p:nvSpPr>
        <p:spPr/>
        <p:txBody>
          <a:bodyPr/>
          <a:lstStyle/>
          <a:p>
            <a:fld id="{510D3C48-01B5-44F0-B018-CA7289F8CA3D}" type="slidenum">
              <a:rPr lang="es-PE" smtClean="0"/>
              <a:t>61</a:t>
            </a:fld>
            <a:endParaRPr lang="es-PE"/>
          </a:p>
        </p:txBody>
      </p:sp>
      <p:sp>
        <p:nvSpPr>
          <p:cNvPr id="7" name="CuadroTexto 6">
            <a:extLst>
              <a:ext uri="{FF2B5EF4-FFF2-40B4-BE49-F238E27FC236}">
                <a16:creationId xmlns:a16="http://schemas.microsoft.com/office/drawing/2014/main" id="{34941C75-A5AB-4B2E-975C-27E5FC1A0948}"/>
              </a:ext>
            </a:extLst>
          </p:cNvPr>
          <p:cNvSpPr txBox="1"/>
          <p:nvPr/>
        </p:nvSpPr>
        <p:spPr>
          <a:xfrm>
            <a:off x="681644" y="560800"/>
            <a:ext cx="5414356" cy="646331"/>
          </a:xfrm>
          <a:prstGeom prst="rect">
            <a:avLst/>
          </a:prstGeom>
          <a:noFill/>
        </p:spPr>
        <p:txBody>
          <a:bodyPr wrap="square">
            <a:spAutoFit/>
          </a:bodyPr>
          <a:lstStyle/>
          <a:p>
            <a:pPr algn="just"/>
            <a:r>
              <a:rPr lang="es-PE" dirty="0"/>
              <a:t>Asimismo, entre el «CRS» y la Energía Específica "</a:t>
            </a:r>
            <a:r>
              <a:rPr lang="es-PE" dirty="0" err="1"/>
              <a:t>Ev</a:t>
            </a:r>
            <a:r>
              <a:rPr lang="es-PE" dirty="0"/>
              <a:t>" existe una relación como la que se indica en la Fig. </a:t>
            </a:r>
          </a:p>
        </p:txBody>
      </p:sp>
      <p:pic>
        <p:nvPicPr>
          <p:cNvPr id="9" name="Imagen 8">
            <a:extLst>
              <a:ext uri="{FF2B5EF4-FFF2-40B4-BE49-F238E27FC236}">
                <a16:creationId xmlns:a16="http://schemas.microsoft.com/office/drawing/2014/main" id="{3B4F574F-7D3A-456B-A91F-17CCA7AEC273}"/>
              </a:ext>
            </a:extLst>
          </p:cNvPr>
          <p:cNvPicPr>
            <a:picLocks noChangeAspect="1"/>
          </p:cNvPicPr>
          <p:nvPr/>
        </p:nvPicPr>
        <p:blipFill>
          <a:blip r:embed="rId2"/>
          <a:stretch>
            <a:fillRect/>
          </a:stretch>
        </p:blipFill>
        <p:spPr>
          <a:xfrm>
            <a:off x="681644" y="1207131"/>
            <a:ext cx="5414356" cy="4820435"/>
          </a:xfrm>
          <a:prstGeom prst="rect">
            <a:avLst/>
          </a:prstGeom>
        </p:spPr>
      </p:pic>
      <p:sp>
        <p:nvSpPr>
          <p:cNvPr id="12" name="CuadroTexto 11">
            <a:extLst>
              <a:ext uri="{FF2B5EF4-FFF2-40B4-BE49-F238E27FC236}">
                <a16:creationId xmlns:a16="http://schemas.microsoft.com/office/drawing/2014/main" id="{7D6F05B2-E5B4-49C9-BD85-5DE79DE2AC88}"/>
              </a:ext>
            </a:extLst>
          </p:cNvPr>
          <p:cNvSpPr txBox="1"/>
          <p:nvPr/>
        </p:nvSpPr>
        <p:spPr>
          <a:xfrm>
            <a:off x="6295292" y="1042701"/>
            <a:ext cx="5215064" cy="4801314"/>
          </a:xfrm>
          <a:prstGeom prst="rect">
            <a:avLst/>
          </a:prstGeom>
          <a:noFill/>
        </p:spPr>
        <p:txBody>
          <a:bodyPr wrap="square">
            <a:spAutoFit/>
          </a:bodyPr>
          <a:lstStyle/>
          <a:p>
            <a:pPr marL="285750" indent="-285750" algn="just">
              <a:buFont typeface="Wingdings" panose="05000000000000000000" pitchFamily="2" charset="2"/>
              <a:buChar char="q"/>
            </a:pPr>
            <a:r>
              <a:rPr lang="es-PE" b="1" dirty="0"/>
              <a:t>lndice de Perforabilidad (D.R.I.)</a:t>
            </a:r>
          </a:p>
          <a:p>
            <a:pPr algn="just"/>
            <a:r>
              <a:rPr lang="es-PE" dirty="0"/>
              <a:t>El índice de D. R.L (</a:t>
            </a:r>
            <a:r>
              <a:rPr lang="es-PE" dirty="0" err="1"/>
              <a:t>Drilling</a:t>
            </a:r>
            <a:r>
              <a:rPr lang="es-PE" dirty="0"/>
              <a:t> </a:t>
            </a:r>
            <a:r>
              <a:rPr lang="es-PE" dirty="0" err="1"/>
              <a:t>Rate</a:t>
            </a:r>
            <a:r>
              <a:rPr lang="es-PE" dirty="0"/>
              <a:t> </a:t>
            </a:r>
            <a:r>
              <a:rPr lang="es-PE" dirty="0" err="1"/>
              <a:t>lndex</a:t>
            </a:r>
            <a:r>
              <a:rPr lang="es-PE" dirty="0"/>
              <a:t>) fue desarrollado en 1979, en la Universidad de </a:t>
            </a:r>
            <a:r>
              <a:rPr lang="es-PE" dirty="0" err="1"/>
              <a:t>Tronheim</a:t>
            </a:r>
            <a:r>
              <a:rPr lang="es-PE" dirty="0"/>
              <a:t> (No ruega), siendo necesario para su obtención una muestra de roca de 15 a 20 kg. con la que se realizan las siguientes pruebas: </a:t>
            </a:r>
          </a:p>
          <a:p>
            <a:pPr algn="just"/>
            <a:endParaRPr lang="es-PE" dirty="0"/>
          </a:p>
          <a:p>
            <a:pPr marL="285750" indent="-285750" algn="just">
              <a:buFont typeface="Arial" panose="020B0604020202020204" pitchFamily="34" charset="0"/>
              <a:buChar char="•"/>
            </a:pPr>
            <a:r>
              <a:rPr lang="es-PE" b="1" dirty="0"/>
              <a:t>Ensayos de Friabilidad.</a:t>
            </a:r>
          </a:p>
          <a:p>
            <a:pPr algn="just"/>
            <a:endParaRPr lang="es-PE" b="1" dirty="0"/>
          </a:p>
          <a:p>
            <a:pPr algn="just"/>
            <a:r>
              <a:rPr lang="es-PE" dirty="0"/>
              <a:t>Una fracción representativa de 500g de la muestra, troceada entre 11,2 y 16mm, se somete a veinte impactos sucesivos de una pesa de 14 kg. que se deja caer desde una altura de 25 cm. </a:t>
            </a:r>
          </a:p>
          <a:p>
            <a:pPr algn="just"/>
            <a:endParaRPr lang="es-PE" dirty="0"/>
          </a:p>
          <a:p>
            <a:pPr algn="just"/>
            <a:r>
              <a:rPr lang="es-PE" dirty="0"/>
              <a:t>Se repite el proceso 3 </a:t>
            </a:r>
            <a:r>
              <a:rPr lang="es-PE" dirty="0" err="1"/>
              <a:t>ó</a:t>
            </a:r>
            <a:r>
              <a:rPr lang="es-PE" dirty="0"/>
              <a:t> 4 veces y se toma el valor medio del porcentaje de muestra menor de 11,2 mm, denominando al valor obtenido S20. </a:t>
            </a:r>
          </a:p>
        </p:txBody>
      </p:sp>
    </p:spTree>
    <p:extLst>
      <p:ext uri="{BB962C8B-B14F-4D97-AF65-F5344CB8AC3E}">
        <p14:creationId xmlns:p14="http://schemas.microsoft.com/office/powerpoint/2010/main" val="1959930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C802559-C4D9-4918-859F-D32868CC905F}"/>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760AD7CE-5424-45A1-88EC-BBC1B325F8B5}"/>
              </a:ext>
            </a:extLst>
          </p:cNvPr>
          <p:cNvSpPr>
            <a:spLocks noGrp="1"/>
          </p:cNvSpPr>
          <p:nvPr>
            <p:ph type="sldNum" sz="quarter" idx="12"/>
          </p:nvPr>
        </p:nvSpPr>
        <p:spPr/>
        <p:txBody>
          <a:bodyPr/>
          <a:lstStyle/>
          <a:p>
            <a:fld id="{510D3C48-01B5-44F0-B018-CA7289F8CA3D}" type="slidenum">
              <a:rPr lang="es-PE" smtClean="0"/>
              <a:t>62</a:t>
            </a:fld>
            <a:endParaRPr lang="es-PE"/>
          </a:p>
        </p:txBody>
      </p:sp>
      <p:pic>
        <p:nvPicPr>
          <p:cNvPr id="7" name="Imagen 6">
            <a:extLst>
              <a:ext uri="{FF2B5EF4-FFF2-40B4-BE49-F238E27FC236}">
                <a16:creationId xmlns:a16="http://schemas.microsoft.com/office/drawing/2014/main" id="{C71993DF-D27E-41DD-8A92-519C60D70507}"/>
              </a:ext>
            </a:extLst>
          </p:cNvPr>
          <p:cNvPicPr>
            <a:picLocks noChangeAspect="1"/>
          </p:cNvPicPr>
          <p:nvPr/>
        </p:nvPicPr>
        <p:blipFill rotWithShape="1">
          <a:blip r:embed="rId2"/>
          <a:srcRect l="2542" t="5260"/>
          <a:stretch/>
        </p:blipFill>
        <p:spPr>
          <a:xfrm>
            <a:off x="687851" y="1018408"/>
            <a:ext cx="5343672" cy="4355870"/>
          </a:xfrm>
          <a:prstGeom prst="rect">
            <a:avLst/>
          </a:prstGeom>
        </p:spPr>
      </p:pic>
      <p:sp>
        <p:nvSpPr>
          <p:cNvPr id="9" name="CuadroTexto 8">
            <a:extLst>
              <a:ext uri="{FF2B5EF4-FFF2-40B4-BE49-F238E27FC236}">
                <a16:creationId xmlns:a16="http://schemas.microsoft.com/office/drawing/2014/main" id="{63520A8C-7263-4FB2-9E5B-8EFD71D26B1B}"/>
              </a:ext>
            </a:extLst>
          </p:cNvPr>
          <p:cNvSpPr txBox="1"/>
          <p:nvPr/>
        </p:nvSpPr>
        <p:spPr>
          <a:xfrm>
            <a:off x="6160478" y="1018408"/>
            <a:ext cx="5343671" cy="2031325"/>
          </a:xfrm>
          <a:prstGeom prst="rect">
            <a:avLst/>
          </a:prstGeom>
          <a:noFill/>
        </p:spPr>
        <p:txBody>
          <a:bodyPr wrap="square">
            <a:spAutoFit/>
          </a:bodyPr>
          <a:lstStyle/>
          <a:p>
            <a:pPr marL="285750" indent="-285750" algn="just">
              <a:buFont typeface="Arial" panose="020B0604020202020204" pitchFamily="34" charset="0"/>
              <a:buChar char="•"/>
            </a:pPr>
            <a:r>
              <a:rPr lang="es-PE" b="1" dirty="0"/>
              <a:t>Ensayo de Perforación </a:t>
            </a:r>
          </a:p>
          <a:p>
            <a:pPr algn="just"/>
            <a:r>
              <a:rPr lang="es-PE" dirty="0"/>
              <a:t>Con una broca de 8.5mm de diámetro y 110° de ángulo de bisel, sometida a un empuje sobre la roca de 20 kg y haciéndola girar 280 revoluciones, se efectúan de 4 a 8 perforaciones en cada probeta. La longitud media de los taladros expresada en décimas de milímetro constituye el llamado valor ¨SJ¨. </a:t>
            </a:r>
          </a:p>
        </p:txBody>
      </p:sp>
      <p:pic>
        <p:nvPicPr>
          <p:cNvPr id="11" name="Imagen 10">
            <a:extLst>
              <a:ext uri="{FF2B5EF4-FFF2-40B4-BE49-F238E27FC236}">
                <a16:creationId xmlns:a16="http://schemas.microsoft.com/office/drawing/2014/main" id="{4CF25868-698F-47F6-BB7B-8256F1D231B4}"/>
              </a:ext>
            </a:extLst>
          </p:cNvPr>
          <p:cNvPicPr>
            <a:picLocks noChangeAspect="1"/>
          </p:cNvPicPr>
          <p:nvPr/>
        </p:nvPicPr>
        <p:blipFill>
          <a:blip r:embed="rId3"/>
          <a:stretch>
            <a:fillRect/>
          </a:stretch>
        </p:blipFill>
        <p:spPr>
          <a:xfrm>
            <a:off x="6671393" y="3367265"/>
            <a:ext cx="3600953" cy="2686425"/>
          </a:xfrm>
          <a:prstGeom prst="rect">
            <a:avLst/>
          </a:prstGeom>
        </p:spPr>
      </p:pic>
    </p:spTree>
    <p:extLst>
      <p:ext uri="{BB962C8B-B14F-4D97-AF65-F5344CB8AC3E}">
        <p14:creationId xmlns:p14="http://schemas.microsoft.com/office/powerpoint/2010/main" val="2434098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5151D1AC-BEF8-4C35-96EE-A616D4755B9A}"/>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57ECFF26-A059-496F-95A9-20D4665AC866}"/>
              </a:ext>
            </a:extLst>
          </p:cNvPr>
          <p:cNvSpPr>
            <a:spLocks noGrp="1"/>
          </p:cNvSpPr>
          <p:nvPr>
            <p:ph type="sldNum" sz="quarter" idx="12"/>
          </p:nvPr>
        </p:nvSpPr>
        <p:spPr/>
        <p:txBody>
          <a:bodyPr/>
          <a:lstStyle/>
          <a:p>
            <a:fld id="{510D3C48-01B5-44F0-B018-CA7289F8CA3D}" type="slidenum">
              <a:rPr lang="es-PE" smtClean="0"/>
              <a:t>63</a:t>
            </a:fld>
            <a:endParaRPr lang="es-PE"/>
          </a:p>
        </p:txBody>
      </p:sp>
      <p:sp>
        <p:nvSpPr>
          <p:cNvPr id="7" name="CuadroTexto 6">
            <a:extLst>
              <a:ext uri="{FF2B5EF4-FFF2-40B4-BE49-F238E27FC236}">
                <a16:creationId xmlns:a16="http://schemas.microsoft.com/office/drawing/2014/main" id="{67DC34C5-B4FA-4D65-81C7-ABB71C47E16E}"/>
              </a:ext>
            </a:extLst>
          </p:cNvPr>
          <p:cNvSpPr txBox="1"/>
          <p:nvPr/>
        </p:nvSpPr>
        <p:spPr>
          <a:xfrm>
            <a:off x="534786" y="950053"/>
            <a:ext cx="5561214" cy="923330"/>
          </a:xfrm>
          <a:prstGeom prst="rect">
            <a:avLst/>
          </a:prstGeom>
          <a:noFill/>
        </p:spPr>
        <p:txBody>
          <a:bodyPr wrap="square">
            <a:spAutoFit/>
          </a:bodyPr>
          <a:lstStyle/>
          <a:p>
            <a:pPr algn="just"/>
            <a:r>
              <a:rPr lang="es-PE" dirty="0"/>
              <a:t>El lndice de Perforabilidad D.R.I. de la roca en cuestión se determina a partir de los valores S20 y  SJ mediante el ábaco de la figura.</a:t>
            </a:r>
          </a:p>
        </p:txBody>
      </p:sp>
      <p:pic>
        <p:nvPicPr>
          <p:cNvPr id="9" name="Imagen 8">
            <a:extLst>
              <a:ext uri="{FF2B5EF4-FFF2-40B4-BE49-F238E27FC236}">
                <a16:creationId xmlns:a16="http://schemas.microsoft.com/office/drawing/2014/main" id="{24D6C5D8-F701-46E4-B62A-B83C9CBA9FED}"/>
              </a:ext>
            </a:extLst>
          </p:cNvPr>
          <p:cNvPicPr>
            <a:picLocks noChangeAspect="1"/>
          </p:cNvPicPr>
          <p:nvPr/>
        </p:nvPicPr>
        <p:blipFill>
          <a:blip r:embed="rId2"/>
          <a:stretch>
            <a:fillRect/>
          </a:stretch>
        </p:blipFill>
        <p:spPr>
          <a:xfrm>
            <a:off x="838199" y="1873383"/>
            <a:ext cx="4560277" cy="4482967"/>
          </a:xfrm>
          <a:prstGeom prst="rect">
            <a:avLst/>
          </a:prstGeom>
        </p:spPr>
      </p:pic>
      <p:sp>
        <p:nvSpPr>
          <p:cNvPr id="11" name="CuadroTexto 10">
            <a:extLst>
              <a:ext uri="{FF2B5EF4-FFF2-40B4-BE49-F238E27FC236}">
                <a16:creationId xmlns:a16="http://schemas.microsoft.com/office/drawing/2014/main" id="{99BBF834-BC63-4B90-887B-919C04C49991}"/>
              </a:ext>
            </a:extLst>
          </p:cNvPr>
          <p:cNvSpPr txBox="1"/>
          <p:nvPr/>
        </p:nvSpPr>
        <p:spPr>
          <a:xfrm>
            <a:off x="6268915" y="950053"/>
            <a:ext cx="5231424" cy="646331"/>
          </a:xfrm>
          <a:prstGeom prst="rect">
            <a:avLst/>
          </a:prstGeom>
          <a:noFill/>
        </p:spPr>
        <p:txBody>
          <a:bodyPr wrap="square">
            <a:spAutoFit/>
          </a:bodyPr>
          <a:lstStyle/>
          <a:p>
            <a:pPr algn="just"/>
            <a:r>
              <a:rPr lang="es-PE" dirty="0"/>
              <a:t>Velocidades de penetración obtenidas en diferentes condiciones de trabajo. </a:t>
            </a:r>
          </a:p>
        </p:txBody>
      </p:sp>
      <p:pic>
        <p:nvPicPr>
          <p:cNvPr id="13" name="Imagen 12">
            <a:extLst>
              <a:ext uri="{FF2B5EF4-FFF2-40B4-BE49-F238E27FC236}">
                <a16:creationId xmlns:a16="http://schemas.microsoft.com/office/drawing/2014/main" id="{B83FA745-5CE0-4B7A-BF83-9E6B0B1AB8E5}"/>
              </a:ext>
            </a:extLst>
          </p:cNvPr>
          <p:cNvPicPr>
            <a:picLocks noChangeAspect="1"/>
          </p:cNvPicPr>
          <p:nvPr/>
        </p:nvPicPr>
        <p:blipFill>
          <a:blip r:embed="rId3"/>
          <a:stretch>
            <a:fillRect/>
          </a:stretch>
        </p:blipFill>
        <p:spPr>
          <a:xfrm>
            <a:off x="6541476" y="1767505"/>
            <a:ext cx="4560277" cy="4482968"/>
          </a:xfrm>
          <a:prstGeom prst="rect">
            <a:avLst/>
          </a:prstGeom>
        </p:spPr>
      </p:pic>
    </p:spTree>
    <p:extLst>
      <p:ext uri="{BB962C8B-B14F-4D97-AF65-F5344CB8AC3E}">
        <p14:creationId xmlns:p14="http://schemas.microsoft.com/office/powerpoint/2010/main" val="3164510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2051595-4ADB-4971-B634-66F809333E46}"/>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155B0627-29B6-474C-B2BE-874C7F695C0B}"/>
              </a:ext>
            </a:extLst>
          </p:cNvPr>
          <p:cNvSpPr>
            <a:spLocks noGrp="1"/>
          </p:cNvSpPr>
          <p:nvPr>
            <p:ph type="sldNum" sz="quarter" idx="12"/>
          </p:nvPr>
        </p:nvSpPr>
        <p:spPr/>
        <p:txBody>
          <a:bodyPr/>
          <a:lstStyle/>
          <a:p>
            <a:fld id="{510D3C48-01B5-44F0-B018-CA7289F8CA3D}" type="slidenum">
              <a:rPr lang="es-PE" smtClean="0"/>
              <a:t>64</a:t>
            </a:fld>
            <a:endParaRPr lang="es-PE"/>
          </a:p>
        </p:txBody>
      </p:sp>
      <p:sp>
        <p:nvSpPr>
          <p:cNvPr id="7" name="CuadroTexto 6">
            <a:extLst>
              <a:ext uri="{FF2B5EF4-FFF2-40B4-BE49-F238E27FC236}">
                <a16:creationId xmlns:a16="http://schemas.microsoft.com/office/drawing/2014/main" id="{7FDE221E-2BEC-4075-A6CD-B6896D6CE80A}"/>
              </a:ext>
            </a:extLst>
          </p:cNvPr>
          <p:cNvSpPr txBox="1"/>
          <p:nvPr/>
        </p:nvSpPr>
        <p:spPr>
          <a:xfrm>
            <a:off x="703386" y="829349"/>
            <a:ext cx="5319346" cy="5447645"/>
          </a:xfrm>
          <a:prstGeom prst="rect">
            <a:avLst/>
          </a:prstGeom>
          <a:noFill/>
        </p:spPr>
        <p:txBody>
          <a:bodyPr wrap="square">
            <a:spAutoFit/>
          </a:bodyPr>
          <a:lstStyle/>
          <a:p>
            <a:pPr marL="342900" indent="-342900" algn="just">
              <a:buFont typeface="Wingdings" panose="05000000000000000000" pitchFamily="2" charset="2"/>
              <a:buChar char="q"/>
            </a:pPr>
            <a:r>
              <a:rPr lang="es-PE" sz="2400" b="1" dirty="0"/>
              <a:t>lndice de perforabilidad  </a:t>
            </a:r>
            <a:r>
              <a:rPr lang="es-PE" sz="2400" b="1" dirty="0" err="1"/>
              <a:t>Ip</a:t>
            </a:r>
            <a:r>
              <a:rPr lang="es-PE" sz="2400" b="1" dirty="0"/>
              <a:t> </a:t>
            </a:r>
          </a:p>
          <a:p>
            <a:pPr algn="just"/>
            <a:r>
              <a:rPr lang="es-PE" dirty="0"/>
              <a:t>Las muestras, con el tamaño de un puño, se preparan pulimentando una superficie plana y a continuación se introducen en una cazoleta con yeso para su sujeción, dejando la cara plana paralela a la base. </a:t>
            </a:r>
          </a:p>
          <a:p>
            <a:pPr algn="just"/>
            <a:endParaRPr lang="es-PE" dirty="0"/>
          </a:p>
          <a:p>
            <a:pPr algn="just"/>
            <a:r>
              <a:rPr lang="es-PE" dirty="0"/>
              <a:t>La broca empleada tiene un diámetro de 9.5 mm y con ella se hacen 3 </a:t>
            </a:r>
            <a:r>
              <a:rPr lang="es-PE" dirty="0" err="1"/>
              <a:t>ó</a:t>
            </a:r>
            <a:r>
              <a:rPr lang="es-PE" dirty="0"/>
              <a:t> 4 taladros durante 3 </a:t>
            </a:r>
            <a:r>
              <a:rPr lang="es-PE" dirty="0" err="1"/>
              <a:t>ó</a:t>
            </a:r>
            <a:r>
              <a:rPr lang="es-PE" dirty="0"/>
              <a:t> 5 segundos, que se controlan con un temporizador eléctrico. </a:t>
            </a:r>
          </a:p>
          <a:p>
            <a:pPr algn="just"/>
            <a:endParaRPr lang="es-PE" dirty="0"/>
          </a:p>
          <a:p>
            <a:pPr algn="just"/>
            <a:r>
              <a:rPr lang="es-PE" dirty="0"/>
              <a:t>El polvo producido durante la perforación se elimina soplando con aire comprimido. Una vez ensayadas las muestras se mide con una sonda micrométrica la longitud de cada taladro obteniendo el valor medio de las mismas. </a:t>
            </a:r>
          </a:p>
          <a:p>
            <a:pPr algn="just"/>
            <a:r>
              <a:rPr lang="es-PE" dirty="0"/>
              <a:t>En diversos diámetros y tipos de bocas, las velocidades reales de penetración con martillos de diferentes características con los índices "</a:t>
            </a:r>
            <a:r>
              <a:rPr lang="es-PE" dirty="0" err="1"/>
              <a:t>lp</a:t>
            </a:r>
            <a:r>
              <a:rPr lang="es-PE" dirty="0"/>
              <a:t>" obtenidos sobre las mismas rocas, se cumple los pasos:</a:t>
            </a:r>
          </a:p>
        </p:txBody>
      </p:sp>
      <p:sp>
        <p:nvSpPr>
          <p:cNvPr id="9" name="CuadroTexto 8">
            <a:extLst>
              <a:ext uri="{FF2B5EF4-FFF2-40B4-BE49-F238E27FC236}">
                <a16:creationId xmlns:a16="http://schemas.microsoft.com/office/drawing/2014/main" id="{A0611082-C9CD-48D8-B0C9-B443C20E2C07}"/>
              </a:ext>
            </a:extLst>
          </p:cNvPr>
          <p:cNvSpPr txBox="1"/>
          <p:nvPr/>
        </p:nvSpPr>
        <p:spPr>
          <a:xfrm>
            <a:off x="6169269" y="892616"/>
            <a:ext cx="5319345" cy="2308324"/>
          </a:xfrm>
          <a:prstGeom prst="rect">
            <a:avLst/>
          </a:prstGeom>
          <a:noFill/>
        </p:spPr>
        <p:txBody>
          <a:bodyPr wrap="square">
            <a:spAutoFit/>
          </a:bodyPr>
          <a:lstStyle/>
          <a:p>
            <a:pPr marL="342900" indent="-342900" algn="just">
              <a:buFont typeface="+mj-lt"/>
              <a:buAutoNum type="arabicPeriod"/>
            </a:pPr>
            <a:r>
              <a:rPr lang="es-PE" dirty="0"/>
              <a:t>Obtención del índice «IP" de la roca en laboratorio.</a:t>
            </a:r>
          </a:p>
          <a:p>
            <a:pPr marL="342900" indent="-342900" algn="just">
              <a:buFont typeface="+mj-lt"/>
              <a:buAutoNum type="arabicPeriod"/>
            </a:pPr>
            <a:r>
              <a:rPr lang="es-PE" dirty="0"/>
              <a:t>Definición de las características del martillo perforador. </a:t>
            </a:r>
          </a:p>
          <a:p>
            <a:pPr algn="just"/>
            <a:r>
              <a:rPr lang="es-PE" dirty="0"/>
              <a:t>        </a:t>
            </a:r>
            <a:r>
              <a:rPr lang="es-PE" dirty="0" err="1"/>
              <a:t>Eg</a:t>
            </a:r>
            <a:r>
              <a:rPr lang="es-PE" dirty="0"/>
              <a:t> = Energía por golpe (libras x pie). </a:t>
            </a:r>
          </a:p>
          <a:p>
            <a:pPr algn="just"/>
            <a:r>
              <a:rPr lang="es-PE" dirty="0"/>
              <a:t>        ng = Número de golpes por minuto. </a:t>
            </a:r>
          </a:p>
          <a:p>
            <a:pPr marL="342900" indent="-342900" algn="just">
              <a:buAutoNum type="arabicPeriod" startAt="3"/>
            </a:pPr>
            <a:r>
              <a:rPr lang="es-PE" dirty="0"/>
              <a:t>Determinación de la longitud de filo (</a:t>
            </a:r>
            <a:r>
              <a:rPr lang="es-PE" dirty="0" err="1"/>
              <a:t>Fl</a:t>
            </a:r>
            <a:r>
              <a:rPr lang="es-PE" dirty="0"/>
              <a:t>) de la herramienta de perforación, para brocas de pastilla se cumple:</a:t>
            </a:r>
          </a:p>
        </p:txBody>
      </p:sp>
      <p:pic>
        <p:nvPicPr>
          <p:cNvPr id="11" name="Imagen 10">
            <a:extLst>
              <a:ext uri="{FF2B5EF4-FFF2-40B4-BE49-F238E27FC236}">
                <a16:creationId xmlns:a16="http://schemas.microsoft.com/office/drawing/2014/main" id="{CA20C1D7-E1C1-4058-8A5C-DAFBE39EE9A0}"/>
              </a:ext>
            </a:extLst>
          </p:cNvPr>
          <p:cNvPicPr>
            <a:picLocks noChangeAspect="1"/>
          </p:cNvPicPr>
          <p:nvPr/>
        </p:nvPicPr>
        <p:blipFill>
          <a:blip r:embed="rId2"/>
          <a:stretch>
            <a:fillRect/>
          </a:stretch>
        </p:blipFill>
        <p:spPr>
          <a:xfrm>
            <a:off x="7583276" y="3200940"/>
            <a:ext cx="1381318" cy="314369"/>
          </a:xfrm>
          <a:prstGeom prst="rect">
            <a:avLst/>
          </a:prstGeom>
        </p:spPr>
      </p:pic>
      <p:sp>
        <p:nvSpPr>
          <p:cNvPr id="13" name="CuadroTexto 12">
            <a:extLst>
              <a:ext uri="{FF2B5EF4-FFF2-40B4-BE49-F238E27FC236}">
                <a16:creationId xmlns:a16="http://schemas.microsoft.com/office/drawing/2014/main" id="{311A11AB-7FD1-4EC3-8405-3966E4817548}"/>
              </a:ext>
            </a:extLst>
          </p:cNvPr>
          <p:cNvSpPr txBox="1"/>
          <p:nvPr/>
        </p:nvSpPr>
        <p:spPr>
          <a:xfrm>
            <a:off x="6198577" y="3599220"/>
            <a:ext cx="5290038" cy="1384995"/>
          </a:xfrm>
          <a:prstGeom prst="rect">
            <a:avLst/>
          </a:prstGeom>
          <a:noFill/>
        </p:spPr>
        <p:txBody>
          <a:bodyPr wrap="square">
            <a:spAutoFit/>
          </a:bodyPr>
          <a:lstStyle/>
          <a:p>
            <a:pPr algn="just"/>
            <a:r>
              <a:rPr lang="es-PE" dirty="0"/>
              <a:t>Donde: </a:t>
            </a:r>
          </a:p>
          <a:p>
            <a:pPr algn="just"/>
            <a:r>
              <a:rPr lang="es-PE" dirty="0"/>
              <a:t>D: Diámetro de la broca </a:t>
            </a:r>
          </a:p>
          <a:p>
            <a:pPr algn="just"/>
            <a:r>
              <a:rPr lang="es-PE" sz="1600" dirty="0">
                <a:solidFill>
                  <a:srgbClr val="0070C0"/>
                </a:solidFill>
              </a:rPr>
              <a:t>Si se utilizan bocas de botones la velocidad de penetración obtenida para el diámetro estudiado se multiplica por 1.15 y con bocas de bisel por 0.85. </a:t>
            </a:r>
          </a:p>
        </p:txBody>
      </p:sp>
      <p:sp>
        <p:nvSpPr>
          <p:cNvPr id="15" name="CuadroTexto 14">
            <a:extLst>
              <a:ext uri="{FF2B5EF4-FFF2-40B4-BE49-F238E27FC236}">
                <a16:creationId xmlns:a16="http://schemas.microsoft.com/office/drawing/2014/main" id="{C41E4709-BA6B-4B52-8280-68D109157488}"/>
              </a:ext>
            </a:extLst>
          </p:cNvPr>
          <p:cNvSpPr txBox="1"/>
          <p:nvPr/>
        </p:nvSpPr>
        <p:spPr>
          <a:xfrm>
            <a:off x="6116675" y="5049793"/>
            <a:ext cx="5371939" cy="646331"/>
          </a:xfrm>
          <a:prstGeom prst="rect">
            <a:avLst/>
          </a:prstGeom>
          <a:noFill/>
        </p:spPr>
        <p:txBody>
          <a:bodyPr wrap="square">
            <a:spAutoFit/>
          </a:bodyPr>
          <a:lstStyle/>
          <a:p>
            <a:pPr marL="342900" indent="-342900">
              <a:buFont typeface="+mj-lt"/>
              <a:buAutoNum type="arabicPeriod" startAt="4"/>
            </a:pPr>
            <a:r>
              <a:rPr lang="es-PE" dirty="0"/>
              <a:t>Cálculo de la velocidad de penetración mediante la fórmula: </a:t>
            </a:r>
          </a:p>
        </p:txBody>
      </p:sp>
      <p:pic>
        <p:nvPicPr>
          <p:cNvPr id="17" name="Imagen 16">
            <a:extLst>
              <a:ext uri="{FF2B5EF4-FFF2-40B4-BE49-F238E27FC236}">
                <a16:creationId xmlns:a16="http://schemas.microsoft.com/office/drawing/2014/main" id="{670DE9E3-CD75-4A64-9AE1-EEB5FC458FBF}"/>
              </a:ext>
            </a:extLst>
          </p:cNvPr>
          <p:cNvPicPr>
            <a:picLocks noChangeAspect="1"/>
          </p:cNvPicPr>
          <p:nvPr/>
        </p:nvPicPr>
        <p:blipFill rotWithShape="1">
          <a:blip r:embed="rId3"/>
          <a:srcRect t="10751"/>
          <a:stretch/>
        </p:blipFill>
        <p:spPr>
          <a:xfrm>
            <a:off x="7095557" y="5845589"/>
            <a:ext cx="2972215" cy="697185"/>
          </a:xfrm>
          <a:prstGeom prst="rect">
            <a:avLst/>
          </a:prstGeom>
        </p:spPr>
      </p:pic>
    </p:spTree>
    <p:extLst>
      <p:ext uri="{BB962C8B-B14F-4D97-AF65-F5344CB8AC3E}">
        <p14:creationId xmlns:p14="http://schemas.microsoft.com/office/powerpoint/2010/main" val="1445837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1C369D-1646-4635-A5DD-AA7D868FE329}"/>
              </a:ext>
            </a:extLst>
          </p:cNvPr>
          <p:cNvSpPr>
            <a:spLocks noGrp="1"/>
          </p:cNvSpPr>
          <p:nvPr>
            <p:ph type="title"/>
          </p:nvPr>
        </p:nvSpPr>
        <p:spPr>
          <a:xfrm>
            <a:off x="838200" y="365126"/>
            <a:ext cx="8946823" cy="931660"/>
          </a:xfrm>
        </p:spPr>
        <p:txBody>
          <a:bodyPr>
            <a:normAutofit fontScale="90000"/>
          </a:bodyPr>
          <a:lstStyle/>
          <a:p>
            <a:r>
              <a:rPr lang="es-PE" sz="3200" b="1" dirty="0"/>
              <a:t>2.9. VELOCIDAD MEDIA DE PERFORACIÓN ROTOPERCUTIVA</a:t>
            </a:r>
          </a:p>
        </p:txBody>
      </p:sp>
      <p:sp>
        <p:nvSpPr>
          <p:cNvPr id="4" name="Marcador de fecha 3">
            <a:extLst>
              <a:ext uri="{FF2B5EF4-FFF2-40B4-BE49-F238E27FC236}">
                <a16:creationId xmlns:a16="http://schemas.microsoft.com/office/drawing/2014/main" id="{E8B50AEC-34B9-40E4-9DC0-599466F74245}"/>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2B06CE64-F3CB-477A-BE8D-A218D164462F}"/>
              </a:ext>
            </a:extLst>
          </p:cNvPr>
          <p:cNvSpPr>
            <a:spLocks noGrp="1"/>
          </p:cNvSpPr>
          <p:nvPr>
            <p:ph type="sldNum" sz="quarter" idx="12"/>
          </p:nvPr>
        </p:nvSpPr>
        <p:spPr/>
        <p:txBody>
          <a:bodyPr/>
          <a:lstStyle/>
          <a:p>
            <a:fld id="{510D3C48-01B5-44F0-B018-CA7289F8CA3D}" type="slidenum">
              <a:rPr lang="es-PE" smtClean="0"/>
              <a:t>65</a:t>
            </a:fld>
            <a:endParaRPr lang="es-PE" dirty="0"/>
          </a:p>
        </p:txBody>
      </p:sp>
      <p:sp>
        <p:nvSpPr>
          <p:cNvPr id="7" name="CuadroTexto 6">
            <a:extLst>
              <a:ext uri="{FF2B5EF4-FFF2-40B4-BE49-F238E27FC236}">
                <a16:creationId xmlns:a16="http://schemas.microsoft.com/office/drawing/2014/main" id="{415B275B-DF3B-4EB0-941C-66A63AECDE51}"/>
              </a:ext>
            </a:extLst>
          </p:cNvPr>
          <p:cNvSpPr txBox="1"/>
          <p:nvPr/>
        </p:nvSpPr>
        <p:spPr>
          <a:xfrm>
            <a:off x="685801" y="1194154"/>
            <a:ext cx="5328138" cy="5355312"/>
          </a:xfrm>
          <a:prstGeom prst="rect">
            <a:avLst/>
          </a:prstGeom>
          <a:noFill/>
        </p:spPr>
        <p:txBody>
          <a:bodyPr wrap="square">
            <a:spAutoFit/>
          </a:bodyPr>
          <a:lstStyle/>
          <a:p>
            <a:pPr algn="just"/>
            <a:r>
              <a:rPr lang="es-PE" sz="1750" dirty="0"/>
              <a:t>La velocidad media alcanzada por una perforadora en un período de trabajo largo depende, al margen de la eficiencia de organización, de los siguientes factores:</a:t>
            </a:r>
          </a:p>
          <a:p>
            <a:pPr marL="285750" indent="-285750" algn="just">
              <a:buFont typeface="Arial" panose="020B0604020202020204" pitchFamily="34" charset="0"/>
              <a:buChar char="•"/>
            </a:pPr>
            <a:r>
              <a:rPr lang="es-PE" sz="1750" dirty="0"/>
              <a:t>Profundidad de los taladros. </a:t>
            </a:r>
          </a:p>
          <a:p>
            <a:pPr marL="285750" indent="-285750" algn="just">
              <a:buFont typeface="Arial" panose="020B0604020202020204" pitchFamily="34" charset="0"/>
              <a:buChar char="•"/>
            </a:pPr>
            <a:r>
              <a:rPr lang="es-PE" sz="1750" dirty="0"/>
              <a:t>Tiempos de maniobras.</a:t>
            </a:r>
          </a:p>
          <a:p>
            <a:pPr algn="just"/>
            <a:r>
              <a:rPr lang="es-PE" sz="1750" dirty="0"/>
              <a:t>La longitud de los taladros marca el número de barrenos y empalmes de la sarta de perforación, que afectan a los ritmos de avance, pues existen pérdidas de energía debidas a: </a:t>
            </a:r>
          </a:p>
          <a:p>
            <a:pPr marL="285750" indent="-285750" algn="just">
              <a:buFont typeface="Arial" panose="020B0604020202020204" pitchFamily="34" charset="0"/>
              <a:buChar char="•"/>
            </a:pPr>
            <a:r>
              <a:rPr lang="es-PE" sz="1750" dirty="0"/>
              <a:t>Falta de rigidez en los acoplamientos, que dan lugar a unas pérdidas del 3% de la energía transmitida por efectos de las reflexiones y del 5,5% aproximadamente por fricciones que se transforman en calor. </a:t>
            </a:r>
          </a:p>
          <a:p>
            <a:pPr marL="285750" indent="-285750" algn="just">
              <a:buFont typeface="Arial" panose="020B0604020202020204" pitchFamily="34" charset="0"/>
              <a:buChar char="•"/>
            </a:pPr>
            <a:r>
              <a:rPr lang="es-PE" sz="1750" dirty="0"/>
              <a:t>Rozamientos internos con elevación subsiguiente de la temperatura del barreno, al actuar éste como vehículo de transmisión de las ondas de choque. Las pérdidas se estiman entre un 0,2 y 0,4% por cada barreno.</a:t>
            </a:r>
          </a:p>
        </p:txBody>
      </p:sp>
      <p:sp>
        <p:nvSpPr>
          <p:cNvPr id="9" name="CuadroTexto 8">
            <a:extLst>
              <a:ext uri="{FF2B5EF4-FFF2-40B4-BE49-F238E27FC236}">
                <a16:creationId xmlns:a16="http://schemas.microsoft.com/office/drawing/2014/main" id="{EB1DBBBE-4281-4207-B934-F07215C0D25C}"/>
              </a:ext>
            </a:extLst>
          </p:cNvPr>
          <p:cNvSpPr txBox="1"/>
          <p:nvPr/>
        </p:nvSpPr>
        <p:spPr>
          <a:xfrm>
            <a:off x="6178062" y="1194154"/>
            <a:ext cx="5328137" cy="1477328"/>
          </a:xfrm>
          <a:prstGeom prst="rect">
            <a:avLst/>
          </a:prstGeom>
          <a:noFill/>
        </p:spPr>
        <p:txBody>
          <a:bodyPr wrap="square">
            <a:spAutoFit/>
          </a:bodyPr>
          <a:lstStyle/>
          <a:p>
            <a:pPr algn="just"/>
            <a:r>
              <a:rPr lang="es-PE" dirty="0"/>
              <a:t>La velocidad de penetración media que resulta puede así calcularse en función del número de barrenos empleado, teniendo en cuenta una caída media del rendimiento del 9% equivalente a la pérdida de energía: </a:t>
            </a:r>
          </a:p>
        </p:txBody>
      </p:sp>
      <p:pic>
        <p:nvPicPr>
          <p:cNvPr id="11" name="Imagen 10">
            <a:extLst>
              <a:ext uri="{FF2B5EF4-FFF2-40B4-BE49-F238E27FC236}">
                <a16:creationId xmlns:a16="http://schemas.microsoft.com/office/drawing/2014/main" id="{94424F43-DBB7-42E3-B3F6-747BF164B607}"/>
              </a:ext>
            </a:extLst>
          </p:cNvPr>
          <p:cNvPicPr>
            <a:picLocks noChangeAspect="1"/>
          </p:cNvPicPr>
          <p:nvPr/>
        </p:nvPicPr>
        <p:blipFill>
          <a:blip r:embed="rId2"/>
          <a:stretch>
            <a:fillRect/>
          </a:stretch>
        </p:blipFill>
        <p:spPr>
          <a:xfrm>
            <a:off x="6561090" y="3130565"/>
            <a:ext cx="4819476" cy="1055953"/>
          </a:xfrm>
          <a:prstGeom prst="rect">
            <a:avLst/>
          </a:prstGeom>
        </p:spPr>
      </p:pic>
      <p:sp>
        <p:nvSpPr>
          <p:cNvPr id="13" name="CuadroTexto 12">
            <a:extLst>
              <a:ext uri="{FF2B5EF4-FFF2-40B4-BE49-F238E27FC236}">
                <a16:creationId xmlns:a16="http://schemas.microsoft.com/office/drawing/2014/main" id="{22856F4B-9CBC-4EF8-AF77-B268EE75FD50}"/>
              </a:ext>
            </a:extLst>
          </p:cNvPr>
          <p:cNvSpPr txBox="1"/>
          <p:nvPr/>
        </p:nvSpPr>
        <p:spPr>
          <a:xfrm>
            <a:off x="6178062" y="4739830"/>
            <a:ext cx="5328137" cy="1200329"/>
          </a:xfrm>
          <a:prstGeom prst="rect">
            <a:avLst/>
          </a:prstGeom>
          <a:noFill/>
        </p:spPr>
        <p:txBody>
          <a:bodyPr wrap="square">
            <a:spAutoFit/>
          </a:bodyPr>
          <a:lstStyle/>
          <a:p>
            <a:pPr algn="just"/>
            <a:r>
              <a:rPr lang="es-PE" dirty="0"/>
              <a:t>Donde: </a:t>
            </a:r>
          </a:p>
          <a:p>
            <a:pPr algn="just"/>
            <a:r>
              <a:rPr lang="es-PE" dirty="0" err="1"/>
              <a:t>Nv</a:t>
            </a:r>
            <a:r>
              <a:rPr lang="es-PE" dirty="0"/>
              <a:t> = Número de varillas utilizado. </a:t>
            </a:r>
          </a:p>
          <a:p>
            <a:pPr algn="just"/>
            <a:r>
              <a:rPr lang="es-PE" dirty="0"/>
              <a:t>VP = Velocidad de penetración conseguida con el primer barreno. </a:t>
            </a:r>
          </a:p>
        </p:txBody>
      </p:sp>
    </p:spTree>
    <p:extLst>
      <p:ext uri="{BB962C8B-B14F-4D97-AF65-F5344CB8AC3E}">
        <p14:creationId xmlns:p14="http://schemas.microsoft.com/office/powerpoint/2010/main" val="3527154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78AD6-E783-53D9-41EE-6E74A4210246}"/>
              </a:ext>
            </a:extLst>
          </p:cNvPr>
          <p:cNvSpPr>
            <a:spLocks noGrp="1"/>
          </p:cNvSpPr>
          <p:nvPr>
            <p:ph type="title"/>
          </p:nvPr>
        </p:nvSpPr>
        <p:spPr>
          <a:xfrm>
            <a:off x="838200" y="365125"/>
            <a:ext cx="10515600" cy="973481"/>
          </a:xfrm>
        </p:spPr>
        <p:txBody>
          <a:bodyPr>
            <a:normAutofit/>
          </a:bodyPr>
          <a:lstStyle/>
          <a:p>
            <a:r>
              <a:rPr lang="es-ES" sz="3600" b="1" dirty="0"/>
              <a:t>2.10.SISTEMA DE PERFORACIÓN ROTATIVA</a:t>
            </a:r>
            <a:endParaRPr lang="es-PE" sz="3600" b="1" dirty="0"/>
          </a:p>
        </p:txBody>
      </p:sp>
      <p:sp>
        <p:nvSpPr>
          <p:cNvPr id="4" name="Marcador de fecha 3">
            <a:extLst>
              <a:ext uri="{FF2B5EF4-FFF2-40B4-BE49-F238E27FC236}">
                <a16:creationId xmlns:a16="http://schemas.microsoft.com/office/drawing/2014/main" id="{BEA3B635-CEB5-3445-9D6B-72D344E6F043}"/>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EADEB469-C92D-87A3-EAF1-8C7FD826CA8B}"/>
              </a:ext>
            </a:extLst>
          </p:cNvPr>
          <p:cNvSpPr>
            <a:spLocks noGrp="1"/>
          </p:cNvSpPr>
          <p:nvPr>
            <p:ph type="sldNum" sz="quarter" idx="12"/>
          </p:nvPr>
        </p:nvSpPr>
        <p:spPr/>
        <p:txBody>
          <a:bodyPr/>
          <a:lstStyle/>
          <a:p>
            <a:fld id="{510D3C48-01B5-44F0-B018-CA7289F8CA3D}" type="slidenum">
              <a:rPr lang="es-PE" smtClean="0"/>
              <a:t>66</a:t>
            </a:fld>
            <a:endParaRPr lang="es-PE"/>
          </a:p>
        </p:txBody>
      </p:sp>
      <p:sp>
        <p:nvSpPr>
          <p:cNvPr id="6" name="CuadroTexto 5">
            <a:extLst>
              <a:ext uri="{FF2B5EF4-FFF2-40B4-BE49-F238E27FC236}">
                <a16:creationId xmlns:a16="http://schemas.microsoft.com/office/drawing/2014/main" id="{91B1E7C8-FDC0-CE14-91E8-F4712D6380B5}"/>
              </a:ext>
            </a:extLst>
          </p:cNvPr>
          <p:cNvSpPr txBox="1"/>
          <p:nvPr/>
        </p:nvSpPr>
        <p:spPr>
          <a:xfrm>
            <a:off x="649354" y="1256239"/>
            <a:ext cx="10860774" cy="1200329"/>
          </a:xfrm>
          <a:prstGeom prst="rect">
            <a:avLst/>
          </a:prstGeom>
          <a:noFill/>
        </p:spPr>
        <p:txBody>
          <a:bodyPr wrap="square">
            <a:spAutoFit/>
          </a:bodyPr>
          <a:lstStyle>
            <a:defPPr>
              <a:defRPr lang="en-US"/>
            </a:defPPr>
            <a:lvl1pPr algn="just"/>
          </a:lstStyle>
          <a:p>
            <a:r>
              <a:rPr lang="es-ES" dirty="0"/>
              <a:t>Bajo esta denominación se agrupan todas aquellas formas de perforación en las que la fragmentación de la roca se produce básicamente por compresión, corte o por la acción combinada de ambos. Un empuje sobre el útil de perforación que supere la resistencia a la compresión de la roca y un par de giro que origine su corte por cizalladura, son las dos acciones básicas que definen la perforación rotativa. </a:t>
            </a:r>
            <a:endParaRPr lang="es-PE" dirty="0"/>
          </a:p>
        </p:txBody>
      </p:sp>
      <p:pic>
        <p:nvPicPr>
          <p:cNvPr id="7" name="Imagen 6">
            <a:extLst>
              <a:ext uri="{FF2B5EF4-FFF2-40B4-BE49-F238E27FC236}">
                <a16:creationId xmlns:a16="http://schemas.microsoft.com/office/drawing/2014/main" id="{B3B074C8-6483-449F-4766-257FAC15B7C5}"/>
              </a:ext>
            </a:extLst>
          </p:cNvPr>
          <p:cNvPicPr>
            <a:picLocks noChangeAspect="1"/>
          </p:cNvPicPr>
          <p:nvPr/>
        </p:nvPicPr>
        <p:blipFill rotWithShape="1">
          <a:blip r:embed="rId2"/>
          <a:srcRect l="33127" t="26108" r="33306" b="28215"/>
          <a:stretch/>
        </p:blipFill>
        <p:spPr>
          <a:xfrm>
            <a:off x="6485105" y="2713862"/>
            <a:ext cx="4808706" cy="3544901"/>
          </a:xfrm>
          <a:prstGeom prst="rect">
            <a:avLst/>
          </a:prstGeom>
        </p:spPr>
      </p:pic>
      <p:sp>
        <p:nvSpPr>
          <p:cNvPr id="8" name="CuadroTexto 7">
            <a:extLst>
              <a:ext uri="{FF2B5EF4-FFF2-40B4-BE49-F238E27FC236}">
                <a16:creationId xmlns:a16="http://schemas.microsoft.com/office/drawing/2014/main" id="{EE5A4CF2-FDB0-F30F-AD6B-AEFEDFFE07FE}"/>
              </a:ext>
            </a:extLst>
          </p:cNvPr>
          <p:cNvSpPr txBox="1"/>
          <p:nvPr/>
        </p:nvSpPr>
        <p:spPr>
          <a:xfrm>
            <a:off x="804177" y="2713863"/>
            <a:ext cx="4907437" cy="3416320"/>
          </a:xfrm>
          <a:prstGeom prst="rect">
            <a:avLst/>
          </a:prstGeom>
          <a:noFill/>
        </p:spPr>
        <p:txBody>
          <a:bodyPr wrap="square">
            <a:spAutoFit/>
          </a:bodyPr>
          <a:lstStyle>
            <a:defPPr>
              <a:defRPr lang="en-US"/>
            </a:defPPr>
            <a:lvl1pPr algn="just">
              <a:defRPr/>
            </a:lvl1pPr>
          </a:lstStyle>
          <a:p>
            <a:r>
              <a:rPr lang="es-ES" dirty="0"/>
              <a:t>Dependiendo del tipo de útil que se emplee, existen dos variantes distintas de perforación rotativa: perforación rotativa por </a:t>
            </a:r>
            <a:r>
              <a:rPr lang="es-ES" b="1" dirty="0">
                <a:solidFill>
                  <a:srgbClr val="7030A0"/>
                </a:solidFill>
              </a:rPr>
              <a:t>corte</a:t>
            </a:r>
            <a:r>
              <a:rPr lang="es-ES" dirty="0"/>
              <a:t> (con </a:t>
            </a:r>
            <a:r>
              <a:rPr lang="es-ES" dirty="0" err="1"/>
              <a:t>trialeta</a:t>
            </a:r>
            <a:r>
              <a:rPr lang="es-ES" dirty="0"/>
              <a:t>, boca de tenedor, etc.) y perforación rotativa con </a:t>
            </a:r>
            <a:r>
              <a:rPr lang="es-ES" b="1" dirty="0">
                <a:solidFill>
                  <a:srgbClr val="7030A0"/>
                </a:solidFill>
              </a:rPr>
              <a:t>tricono</a:t>
            </a:r>
            <a:r>
              <a:rPr lang="es-ES" dirty="0"/>
              <a:t>. Existe además una tercera variante, que es la perforación con </a:t>
            </a:r>
            <a:r>
              <a:rPr lang="es-ES" b="1" dirty="0">
                <a:solidFill>
                  <a:srgbClr val="7030A0"/>
                </a:solidFill>
              </a:rPr>
              <a:t>corona de diamante </a:t>
            </a:r>
            <a:r>
              <a:rPr lang="es-ES" dirty="0"/>
              <a:t>que suele añadir la abrasión a las acciones de compresión y cizalladura antes mencionadas.</a:t>
            </a:r>
          </a:p>
          <a:p>
            <a:endParaRPr lang="es-ES" dirty="0"/>
          </a:p>
          <a:p>
            <a:r>
              <a:rPr lang="es-ES" dirty="0"/>
              <a:t>En este apartado trataremos sólo la perforación rotativa con tricono </a:t>
            </a:r>
            <a:endParaRPr lang="es-PE" dirty="0"/>
          </a:p>
        </p:txBody>
      </p:sp>
    </p:spTree>
    <p:extLst>
      <p:ext uri="{BB962C8B-B14F-4D97-AF65-F5344CB8AC3E}">
        <p14:creationId xmlns:p14="http://schemas.microsoft.com/office/powerpoint/2010/main" val="1661037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1855211-86E6-49C8-9CA0-8855B497EF38}"/>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E8D11C6E-4681-4479-89B3-9A751EB1BDF3}"/>
              </a:ext>
            </a:extLst>
          </p:cNvPr>
          <p:cNvSpPr>
            <a:spLocks noGrp="1"/>
          </p:cNvSpPr>
          <p:nvPr>
            <p:ph type="sldNum" sz="quarter" idx="12"/>
          </p:nvPr>
        </p:nvSpPr>
        <p:spPr/>
        <p:txBody>
          <a:bodyPr/>
          <a:lstStyle/>
          <a:p>
            <a:fld id="{510D3C48-01B5-44F0-B018-CA7289F8CA3D}" type="slidenum">
              <a:rPr lang="es-PE" smtClean="0"/>
              <a:t>67</a:t>
            </a:fld>
            <a:endParaRPr lang="es-PE"/>
          </a:p>
        </p:txBody>
      </p:sp>
      <p:sp>
        <p:nvSpPr>
          <p:cNvPr id="7" name="CuadroTexto 6">
            <a:extLst>
              <a:ext uri="{FF2B5EF4-FFF2-40B4-BE49-F238E27FC236}">
                <a16:creationId xmlns:a16="http://schemas.microsoft.com/office/drawing/2014/main" id="{1B4CA574-2A7A-4298-AE6F-48FEB0DB1676}"/>
              </a:ext>
            </a:extLst>
          </p:cNvPr>
          <p:cNvSpPr txBox="1"/>
          <p:nvPr/>
        </p:nvSpPr>
        <p:spPr>
          <a:xfrm>
            <a:off x="838199" y="423706"/>
            <a:ext cx="10650415" cy="646331"/>
          </a:xfrm>
          <a:prstGeom prst="rect">
            <a:avLst/>
          </a:prstGeom>
        </p:spPr>
        <p:txBody>
          <a:bodyPr vert="horz" lIns="91440" tIns="45720" rIns="91440" bIns="45720" rtlCol="0" anchor="ctr">
            <a:normAutofit/>
          </a:bodyPr>
          <a:lstStyle>
            <a:lvl1pPr defTabSz="914400">
              <a:lnSpc>
                <a:spcPct val="90000"/>
              </a:lnSpc>
              <a:spcBef>
                <a:spcPct val="0"/>
              </a:spcBef>
              <a:buNone/>
              <a:defRPr sz="3600" b="1">
                <a:latin typeface="+mj-lt"/>
                <a:ea typeface="+mj-ea"/>
                <a:cs typeface="+mj-cs"/>
              </a:defRPr>
            </a:lvl1pPr>
          </a:lstStyle>
          <a:p>
            <a:r>
              <a:rPr lang="es-PE" dirty="0"/>
              <a:t>2.10.1.MONTAJE Y SISTEMAS DE PROPULSIÓN </a:t>
            </a:r>
          </a:p>
        </p:txBody>
      </p:sp>
      <p:sp>
        <p:nvSpPr>
          <p:cNvPr id="9" name="CuadroTexto 8">
            <a:extLst>
              <a:ext uri="{FF2B5EF4-FFF2-40B4-BE49-F238E27FC236}">
                <a16:creationId xmlns:a16="http://schemas.microsoft.com/office/drawing/2014/main" id="{1594E5F1-B232-441C-A60F-BC5026AC0F9B}"/>
              </a:ext>
            </a:extLst>
          </p:cNvPr>
          <p:cNvSpPr txBox="1"/>
          <p:nvPr/>
        </p:nvSpPr>
        <p:spPr>
          <a:xfrm>
            <a:off x="703385" y="1214063"/>
            <a:ext cx="5319346" cy="5078313"/>
          </a:xfrm>
          <a:prstGeom prst="rect">
            <a:avLst/>
          </a:prstGeom>
          <a:noFill/>
        </p:spPr>
        <p:txBody>
          <a:bodyPr wrap="square">
            <a:spAutoFit/>
          </a:bodyPr>
          <a:lstStyle/>
          <a:p>
            <a:pPr algn="just"/>
            <a:r>
              <a:rPr lang="es-PE" dirty="0"/>
              <a:t>Hay dos sistemas de montaje para las perforadoras rotativas: sobre orugas o sobre neumáticos. Los factores que influyen en la elección de un tipo u otro son las condiciones del terreno y el grado de movilidad requerido. </a:t>
            </a:r>
          </a:p>
          <a:p>
            <a:pPr algn="just"/>
            <a:endParaRPr lang="es-PE" dirty="0"/>
          </a:p>
          <a:p>
            <a:pPr algn="just"/>
            <a:r>
              <a:rPr lang="es-PE" dirty="0"/>
              <a:t>La mayoría de las grandes perforadoras van monta das sobre orugas planas, ya que éstas pueden soportar mayores cargas y transmitir menor presión al suelo en el desplazamiento. </a:t>
            </a:r>
          </a:p>
          <a:p>
            <a:pPr algn="just"/>
            <a:endParaRPr lang="es-PE" dirty="0"/>
          </a:p>
          <a:p>
            <a:pPr algn="just"/>
            <a:r>
              <a:rPr lang="es-PE" dirty="0"/>
              <a:t>El principal inconveniente del montaje sobre orugas es su baja velocidad de traslación, 2 a 3 km/h, por lo que si la máquina debe perforar en varios bancos de la explotación distantes entre sí, es más aconsejable seleccionar un equipo montado sobre camión cuya velocidad media de desplazamiento es diez veces superior. </a:t>
            </a:r>
          </a:p>
        </p:txBody>
      </p:sp>
      <p:sp>
        <p:nvSpPr>
          <p:cNvPr id="11" name="CuadroTexto 10">
            <a:extLst>
              <a:ext uri="{FF2B5EF4-FFF2-40B4-BE49-F238E27FC236}">
                <a16:creationId xmlns:a16="http://schemas.microsoft.com/office/drawing/2014/main" id="{6CCEDB7B-DE18-4BD8-8C93-09110A6B2A3C}"/>
              </a:ext>
            </a:extLst>
          </p:cNvPr>
          <p:cNvSpPr txBox="1"/>
          <p:nvPr/>
        </p:nvSpPr>
        <p:spPr>
          <a:xfrm>
            <a:off x="6233746" y="1219705"/>
            <a:ext cx="5254869" cy="2031325"/>
          </a:xfrm>
          <a:prstGeom prst="rect">
            <a:avLst/>
          </a:prstGeom>
          <a:noFill/>
        </p:spPr>
        <p:txBody>
          <a:bodyPr wrap="square">
            <a:spAutoFit/>
          </a:bodyPr>
          <a:lstStyle/>
          <a:p>
            <a:pPr algn="just"/>
            <a:r>
              <a:rPr lang="es-PE" dirty="0"/>
              <a:t>Las máquinas más ligeras suelen ir montadas sobre camión, con chasis de 2 </a:t>
            </a:r>
            <a:r>
              <a:rPr lang="es-PE" dirty="0" err="1"/>
              <a:t>ó</a:t>
            </a:r>
            <a:r>
              <a:rPr lang="es-PE" dirty="0"/>
              <a:t> 3 ejes y sólo las de mayor envergadura con más de 60.000 libras de empuje se construyen sobre chasis de 4 ejes. Durante la perforación, estas unidades se apoyan sobre 3 </a:t>
            </a:r>
            <a:r>
              <a:rPr lang="es-PE" dirty="0" err="1"/>
              <a:t>ó</a:t>
            </a:r>
            <a:r>
              <a:rPr lang="es-PE" dirty="0"/>
              <a:t> 4 gatos hidráulicos que además de soportar el peso sirven para nivelar la máquina. </a:t>
            </a:r>
          </a:p>
        </p:txBody>
      </p:sp>
      <p:pic>
        <p:nvPicPr>
          <p:cNvPr id="13" name="Imagen 12">
            <a:extLst>
              <a:ext uri="{FF2B5EF4-FFF2-40B4-BE49-F238E27FC236}">
                <a16:creationId xmlns:a16="http://schemas.microsoft.com/office/drawing/2014/main" id="{935A6C7E-6E75-441E-91B1-E34EE7E8C7E7}"/>
              </a:ext>
            </a:extLst>
          </p:cNvPr>
          <p:cNvPicPr>
            <a:picLocks noChangeAspect="1"/>
          </p:cNvPicPr>
          <p:nvPr/>
        </p:nvPicPr>
        <p:blipFill>
          <a:blip r:embed="rId2"/>
          <a:stretch>
            <a:fillRect/>
          </a:stretch>
        </p:blipFill>
        <p:spPr>
          <a:xfrm>
            <a:off x="6521477" y="3780971"/>
            <a:ext cx="4665663" cy="2433015"/>
          </a:xfrm>
          <a:prstGeom prst="rect">
            <a:avLst/>
          </a:prstGeom>
        </p:spPr>
      </p:pic>
    </p:spTree>
    <p:extLst>
      <p:ext uri="{BB962C8B-B14F-4D97-AF65-F5344CB8AC3E}">
        <p14:creationId xmlns:p14="http://schemas.microsoft.com/office/powerpoint/2010/main" val="2675447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F32DBA5-60CB-41F2-A1E5-CA26B7979B7D}"/>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597D7BC7-7EFB-40FC-9B85-E83CA463E64C}"/>
              </a:ext>
            </a:extLst>
          </p:cNvPr>
          <p:cNvSpPr>
            <a:spLocks noGrp="1"/>
          </p:cNvSpPr>
          <p:nvPr>
            <p:ph type="sldNum" sz="quarter" idx="12"/>
          </p:nvPr>
        </p:nvSpPr>
        <p:spPr/>
        <p:txBody>
          <a:bodyPr/>
          <a:lstStyle/>
          <a:p>
            <a:fld id="{510D3C48-01B5-44F0-B018-CA7289F8CA3D}" type="slidenum">
              <a:rPr lang="es-PE" smtClean="0"/>
              <a:t>68</a:t>
            </a:fld>
            <a:endParaRPr lang="es-PE"/>
          </a:p>
        </p:txBody>
      </p:sp>
      <p:sp>
        <p:nvSpPr>
          <p:cNvPr id="9" name="CuadroTexto 8">
            <a:extLst>
              <a:ext uri="{FF2B5EF4-FFF2-40B4-BE49-F238E27FC236}">
                <a16:creationId xmlns:a16="http://schemas.microsoft.com/office/drawing/2014/main" id="{4C780E4A-D1A2-4D4F-B92D-3FBB70D8B4B5}"/>
              </a:ext>
            </a:extLst>
          </p:cNvPr>
          <p:cNvSpPr txBox="1"/>
          <p:nvPr/>
        </p:nvSpPr>
        <p:spPr>
          <a:xfrm>
            <a:off x="838200" y="505292"/>
            <a:ext cx="8890262" cy="646331"/>
          </a:xfrm>
          <a:prstGeom prst="rect">
            <a:avLst/>
          </a:prstGeom>
        </p:spPr>
        <p:txBody>
          <a:bodyPr vert="horz" lIns="91440" tIns="45720" rIns="91440" bIns="45720" rtlCol="0" anchor="ctr">
            <a:normAutofit fontScale="77500" lnSpcReduction="20000"/>
          </a:bodyPr>
          <a:lstStyle>
            <a:defPPr>
              <a:defRPr lang="en-US"/>
            </a:defPPr>
            <a:lvl1pPr defTabSz="914400">
              <a:lnSpc>
                <a:spcPct val="90000"/>
              </a:lnSpc>
              <a:spcBef>
                <a:spcPct val="0"/>
              </a:spcBef>
              <a:buNone/>
              <a:defRPr sz="3600" b="1">
                <a:latin typeface="+mj-lt"/>
                <a:ea typeface="+mj-ea"/>
                <a:cs typeface="+mj-cs"/>
              </a:defRPr>
            </a:lvl1pPr>
          </a:lstStyle>
          <a:p>
            <a:r>
              <a:rPr lang="es-PE" dirty="0"/>
              <a:t>2.10.2 FUENTES DE ENERGIA DE PERFORACIÓN ROTATIVA </a:t>
            </a:r>
          </a:p>
        </p:txBody>
      </p:sp>
      <p:sp>
        <p:nvSpPr>
          <p:cNvPr id="11" name="CuadroTexto 10">
            <a:extLst>
              <a:ext uri="{FF2B5EF4-FFF2-40B4-BE49-F238E27FC236}">
                <a16:creationId xmlns:a16="http://schemas.microsoft.com/office/drawing/2014/main" id="{3B5B3CBB-6AD4-4D2E-857B-72F007E4C105}"/>
              </a:ext>
            </a:extLst>
          </p:cNvPr>
          <p:cNvSpPr txBox="1"/>
          <p:nvPr/>
        </p:nvSpPr>
        <p:spPr>
          <a:xfrm>
            <a:off x="734238" y="1028512"/>
            <a:ext cx="5279700" cy="5355312"/>
          </a:xfrm>
          <a:prstGeom prst="rect">
            <a:avLst/>
          </a:prstGeom>
          <a:noFill/>
        </p:spPr>
        <p:txBody>
          <a:bodyPr wrap="square">
            <a:spAutoFit/>
          </a:bodyPr>
          <a:lstStyle/>
          <a:p>
            <a:pPr algn="just"/>
            <a:r>
              <a:rPr lang="es-PE" dirty="0"/>
              <a:t>Las fuentes primarias de energía pueden ser: motores diésel o eléctricos. </a:t>
            </a:r>
          </a:p>
          <a:p>
            <a:pPr algn="just"/>
            <a:endParaRPr lang="es-PE" dirty="0"/>
          </a:p>
          <a:p>
            <a:pPr algn="just"/>
            <a:r>
              <a:rPr lang="es-PE" dirty="0"/>
              <a:t>En perforadoras con un diámetro de perforación por encima de 9" (230 mm) está generalizado el empleo de energía eléctrica a media tensión, alimentando la perforadora con corriente alterna mediante cable de cuatro conductores con recubrimiento de goma. </a:t>
            </a:r>
          </a:p>
          <a:p>
            <a:pPr algn="just"/>
            <a:endParaRPr lang="es-PE" dirty="0"/>
          </a:p>
          <a:p>
            <a:pPr algn="just"/>
            <a:r>
              <a:rPr lang="es-PE" dirty="0"/>
              <a:t>Las perforadoras medianas y pequeñas, que suelen estar montadas sobre camión, pueden ser accionadas por uno o dos motores diésel. Un reparto medio de la potencia instalada en estas unidades para las diferentes operaciones y mecanismos es la siguiente: </a:t>
            </a:r>
          </a:p>
          <a:p>
            <a:pPr marL="285750" indent="-285750" algn="just">
              <a:buFont typeface="Arial" panose="020B0604020202020204" pitchFamily="34" charset="0"/>
              <a:buChar char="•"/>
            </a:pPr>
            <a:r>
              <a:rPr lang="es-PE" dirty="0"/>
              <a:t>Movimiento de elevación y traslación: 18% </a:t>
            </a:r>
          </a:p>
          <a:p>
            <a:pPr marL="285750" indent="-285750" algn="just">
              <a:buFont typeface="Arial" panose="020B0604020202020204" pitchFamily="34" charset="0"/>
              <a:buChar char="•"/>
            </a:pPr>
            <a:r>
              <a:rPr lang="es-PE" dirty="0"/>
              <a:t>Rotación: 18% </a:t>
            </a:r>
          </a:p>
          <a:p>
            <a:pPr marL="285750" indent="-285750" algn="just">
              <a:buFont typeface="Arial" panose="020B0604020202020204" pitchFamily="34" charset="0"/>
              <a:buChar char="•"/>
            </a:pPr>
            <a:r>
              <a:rPr lang="es-PE" dirty="0"/>
              <a:t>Empuje: 3%</a:t>
            </a:r>
          </a:p>
          <a:p>
            <a:pPr marL="285750" indent="-285750" algn="just">
              <a:buFont typeface="Arial" panose="020B0604020202020204" pitchFamily="34" charset="0"/>
              <a:buChar char="•"/>
            </a:pPr>
            <a:r>
              <a:rPr lang="es-PE" dirty="0"/>
              <a:t>Nivelación: 2% </a:t>
            </a:r>
          </a:p>
          <a:p>
            <a:pPr marL="285750" indent="-285750" algn="just">
              <a:buFont typeface="Arial" panose="020B0604020202020204" pitchFamily="34" charset="0"/>
              <a:buChar char="•"/>
            </a:pPr>
            <a:r>
              <a:rPr lang="es-PE" dirty="0"/>
              <a:t>Captación de polvo: 3% </a:t>
            </a:r>
          </a:p>
        </p:txBody>
      </p:sp>
      <p:sp>
        <p:nvSpPr>
          <p:cNvPr id="13" name="CuadroTexto 12">
            <a:extLst>
              <a:ext uri="{FF2B5EF4-FFF2-40B4-BE49-F238E27FC236}">
                <a16:creationId xmlns:a16="http://schemas.microsoft.com/office/drawing/2014/main" id="{781975E2-6050-4DEC-84F2-0FCB894C4915}"/>
              </a:ext>
            </a:extLst>
          </p:cNvPr>
          <p:cNvSpPr txBox="1"/>
          <p:nvPr/>
        </p:nvSpPr>
        <p:spPr>
          <a:xfrm>
            <a:off x="6178061" y="1054888"/>
            <a:ext cx="5279701" cy="1754326"/>
          </a:xfrm>
          <a:prstGeom prst="rect">
            <a:avLst/>
          </a:prstGeom>
          <a:noFill/>
        </p:spPr>
        <p:txBody>
          <a:bodyPr wrap="square">
            <a:spAutoFit/>
          </a:bodyPr>
          <a:lstStyle/>
          <a:p>
            <a:pPr marL="285750" indent="-285750" algn="just">
              <a:buFont typeface="Arial" panose="020B0604020202020204" pitchFamily="34" charset="0"/>
              <a:buChar char="•"/>
            </a:pPr>
            <a:r>
              <a:rPr lang="es-PE" dirty="0"/>
              <a:t>Barrido y limpieza del detritus con aire comprimido: 53% </a:t>
            </a:r>
          </a:p>
          <a:p>
            <a:pPr marL="285750" indent="-285750" algn="just">
              <a:buFont typeface="Arial" panose="020B0604020202020204" pitchFamily="34" charset="0"/>
              <a:buChar char="•"/>
            </a:pPr>
            <a:r>
              <a:rPr lang="es-PE" dirty="0"/>
              <a:t>Equipos auxiliares: 3% </a:t>
            </a:r>
          </a:p>
          <a:p>
            <a:pPr algn="just"/>
            <a:r>
              <a:rPr lang="es-PE" dirty="0"/>
              <a:t>También existen perforadoras diésel-eléctricas diseñadas para minas de gran producción sin infraestructura de energía eléctrica. </a:t>
            </a:r>
          </a:p>
        </p:txBody>
      </p:sp>
      <p:sp>
        <p:nvSpPr>
          <p:cNvPr id="15" name="CuadroTexto 14">
            <a:extLst>
              <a:ext uri="{FF2B5EF4-FFF2-40B4-BE49-F238E27FC236}">
                <a16:creationId xmlns:a16="http://schemas.microsoft.com/office/drawing/2014/main" id="{DFB4F17B-91D0-43A8-AEA9-58BC563E3A75}"/>
              </a:ext>
            </a:extLst>
          </p:cNvPr>
          <p:cNvSpPr txBox="1"/>
          <p:nvPr/>
        </p:nvSpPr>
        <p:spPr>
          <a:xfrm>
            <a:off x="6305203" y="5542873"/>
            <a:ext cx="5152559" cy="646331"/>
          </a:xfrm>
          <a:prstGeom prst="rect">
            <a:avLst/>
          </a:prstGeom>
          <a:noFill/>
        </p:spPr>
        <p:txBody>
          <a:bodyPr wrap="square">
            <a:spAutoFit/>
          </a:bodyPr>
          <a:lstStyle/>
          <a:p>
            <a:r>
              <a:rPr lang="es-PE" dirty="0">
                <a:solidFill>
                  <a:srgbClr val="0070C0"/>
                </a:solidFill>
              </a:rPr>
              <a:t>Esquema de accionamiento de una perforadora diese/ con un motor único. </a:t>
            </a:r>
          </a:p>
        </p:txBody>
      </p:sp>
      <p:pic>
        <p:nvPicPr>
          <p:cNvPr id="17" name="Imagen 16">
            <a:extLst>
              <a:ext uri="{FF2B5EF4-FFF2-40B4-BE49-F238E27FC236}">
                <a16:creationId xmlns:a16="http://schemas.microsoft.com/office/drawing/2014/main" id="{1CAD3308-47F5-4EB6-813A-66801F67378A}"/>
              </a:ext>
            </a:extLst>
          </p:cNvPr>
          <p:cNvPicPr>
            <a:picLocks noChangeAspect="1"/>
          </p:cNvPicPr>
          <p:nvPr/>
        </p:nvPicPr>
        <p:blipFill>
          <a:blip r:embed="rId2"/>
          <a:stretch>
            <a:fillRect/>
          </a:stretch>
        </p:blipFill>
        <p:spPr>
          <a:xfrm>
            <a:off x="6305204" y="2951120"/>
            <a:ext cx="5152559" cy="2362530"/>
          </a:xfrm>
          <a:prstGeom prst="rect">
            <a:avLst/>
          </a:prstGeom>
        </p:spPr>
      </p:pic>
    </p:spTree>
    <p:extLst>
      <p:ext uri="{BB962C8B-B14F-4D97-AF65-F5344CB8AC3E}">
        <p14:creationId xmlns:p14="http://schemas.microsoft.com/office/powerpoint/2010/main" val="3834703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E33FE42-4F3D-4B0B-B541-109875EF7529}"/>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952FD568-CBEA-45AD-86ED-85C040AA337B}"/>
              </a:ext>
            </a:extLst>
          </p:cNvPr>
          <p:cNvSpPr>
            <a:spLocks noGrp="1"/>
          </p:cNvSpPr>
          <p:nvPr>
            <p:ph type="sldNum" sz="quarter" idx="12"/>
          </p:nvPr>
        </p:nvSpPr>
        <p:spPr/>
        <p:txBody>
          <a:bodyPr/>
          <a:lstStyle/>
          <a:p>
            <a:fld id="{510D3C48-01B5-44F0-B018-CA7289F8CA3D}" type="slidenum">
              <a:rPr lang="es-PE" smtClean="0"/>
              <a:t>69</a:t>
            </a:fld>
            <a:endParaRPr lang="es-PE"/>
          </a:p>
        </p:txBody>
      </p:sp>
      <p:sp>
        <p:nvSpPr>
          <p:cNvPr id="7" name="CuadroTexto 6">
            <a:extLst>
              <a:ext uri="{FF2B5EF4-FFF2-40B4-BE49-F238E27FC236}">
                <a16:creationId xmlns:a16="http://schemas.microsoft.com/office/drawing/2014/main" id="{7ADB382B-F9DE-43CF-B23A-6B30418C76A9}"/>
              </a:ext>
            </a:extLst>
          </p:cNvPr>
          <p:cNvSpPr txBox="1"/>
          <p:nvPr/>
        </p:nvSpPr>
        <p:spPr>
          <a:xfrm>
            <a:off x="698269" y="555167"/>
            <a:ext cx="6079374" cy="646331"/>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1">
                <a:latin typeface="+mj-lt"/>
                <a:ea typeface="+mj-ea"/>
                <a:cs typeface="+mj-cs"/>
              </a:defRPr>
            </a:lvl1pPr>
          </a:lstStyle>
          <a:p>
            <a:r>
              <a:rPr lang="es-PE" dirty="0"/>
              <a:t>2.10.3. SISTEMAS DE ROTACIÓN </a:t>
            </a:r>
          </a:p>
        </p:txBody>
      </p:sp>
      <p:sp>
        <p:nvSpPr>
          <p:cNvPr id="9" name="CuadroTexto 8">
            <a:extLst>
              <a:ext uri="{FF2B5EF4-FFF2-40B4-BE49-F238E27FC236}">
                <a16:creationId xmlns:a16="http://schemas.microsoft.com/office/drawing/2014/main" id="{AF268155-E851-4BE5-9DBF-611625FD805B}"/>
              </a:ext>
            </a:extLst>
          </p:cNvPr>
          <p:cNvSpPr txBox="1"/>
          <p:nvPr/>
        </p:nvSpPr>
        <p:spPr>
          <a:xfrm>
            <a:off x="698269" y="1195942"/>
            <a:ext cx="5148616" cy="5078313"/>
          </a:xfrm>
          <a:prstGeom prst="rect">
            <a:avLst/>
          </a:prstGeom>
          <a:noFill/>
        </p:spPr>
        <p:txBody>
          <a:bodyPr wrap="square">
            <a:spAutoFit/>
          </a:bodyPr>
          <a:lstStyle/>
          <a:p>
            <a:pPr algn="just"/>
            <a:r>
              <a:rPr lang="es-PE" dirty="0"/>
              <a:t>Con el fin de hacer girar las barras y transmitir el par, las perforadoras llevan un sistema de rotación montado generalmente sobre un bastidor que se desliza a lo largo del mástil de la perforadora. </a:t>
            </a:r>
          </a:p>
          <a:p>
            <a:pPr algn="just"/>
            <a:endParaRPr lang="es-PE" dirty="0"/>
          </a:p>
          <a:p>
            <a:pPr algn="just"/>
            <a:r>
              <a:rPr lang="es-PE" dirty="0"/>
              <a:t>El sistema de rotación Directo puede estar constituido por un motor eléctrico o hidráulico. El primero, es el más utilizado en las máquinas grandes, pues aprovecha la gran facilidad de regulación de los motores de corriente continua, en un intervalo de O a 100 r.p.m. </a:t>
            </a:r>
          </a:p>
          <a:p>
            <a:pPr algn="just"/>
            <a:endParaRPr lang="es-PE" dirty="0"/>
          </a:p>
          <a:p>
            <a:pPr algn="just"/>
            <a:r>
              <a:rPr lang="es-PE" dirty="0"/>
              <a:t>El sistema hidráulico consiste en un circuito cerrado con una bomba de presión constante y un convertidor de par con el que se logra variar la velocidad de rotación del motor hidráulico, situado en la cabeza de la sarta de perforación. Este tipo está muy extendido en los equipos pequeños y medianos. </a:t>
            </a:r>
          </a:p>
        </p:txBody>
      </p:sp>
      <p:pic>
        <p:nvPicPr>
          <p:cNvPr id="11" name="Imagen 10">
            <a:extLst>
              <a:ext uri="{FF2B5EF4-FFF2-40B4-BE49-F238E27FC236}">
                <a16:creationId xmlns:a16="http://schemas.microsoft.com/office/drawing/2014/main" id="{17205459-981A-4302-AAEE-B6AFBD7D6BF6}"/>
              </a:ext>
            </a:extLst>
          </p:cNvPr>
          <p:cNvPicPr>
            <a:picLocks noChangeAspect="1"/>
          </p:cNvPicPr>
          <p:nvPr/>
        </p:nvPicPr>
        <p:blipFill>
          <a:blip r:embed="rId2"/>
          <a:stretch>
            <a:fillRect/>
          </a:stretch>
        </p:blipFill>
        <p:spPr>
          <a:xfrm>
            <a:off x="6189785" y="1237687"/>
            <a:ext cx="5303946" cy="3618067"/>
          </a:xfrm>
          <a:prstGeom prst="rect">
            <a:avLst/>
          </a:prstGeom>
        </p:spPr>
      </p:pic>
      <p:sp>
        <p:nvSpPr>
          <p:cNvPr id="13" name="CuadroTexto 12">
            <a:extLst>
              <a:ext uri="{FF2B5EF4-FFF2-40B4-BE49-F238E27FC236}">
                <a16:creationId xmlns:a16="http://schemas.microsoft.com/office/drawing/2014/main" id="{228C0BC5-EC00-4433-A003-CCC9FC28FB2F}"/>
              </a:ext>
            </a:extLst>
          </p:cNvPr>
          <p:cNvSpPr txBox="1"/>
          <p:nvPr/>
        </p:nvSpPr>
        <p:spPr>
          <a:xfrm>
            <a:off x="6471137" y="4905166"/>
            <a:ext cx="5022593" cy="1200329"/>
          </a:xfrm>
          <a:prstGeom prst="rect">
            <a:avLst/>
          </a:prstGeom>
          <a:noFill/>
        </p:spPr>
        <p:txBody>
          <a:bodyPr wrap="square">
            <a:spAutoFit/>
          </a:bodyPr>
          <a:lstStyle/>
          <a:p>
            <a:r>
              <a:rPr lang="es-PE" dirty="0"/>
              <a:t>Sistemas de rotación: </a:t>
            </a:r>
          </a:p>
          <a:p>
            <a:pPr marL="342900" indent="-342900">
              <a:buAutoNum type="alphaLcParenBoth"/>
            </a:pPr>
            <a:r>
              <a:rPr lang="es-PE" dirty="0"/>
              <a:t>Directo, </a:t>
            </a:r>
          </a:p>
          <a:p>
            <a:pPr marL="342900" indent="-342900">
              <a:buAutoNum type="alphaLcParenBoth"/>
            </a:pPr>
            <a:r>
              <a:rPr lang="es-PE" dirty="0"/>
              <a:t>Mesa de Rotación y </a:t>
            </a:r>
          </a:p>
          <a:p>
            <a:pPr marL="342900" indent="-342900">
              <a:buAutoNum type="alphaLcParenBoth"/>
            </a:pPr>
            <a:r>
              <a:rPr lang="es-PE" dirty="0"/>
              <a:t>Falsa Barra Kelly. </a:t>
            </a:r>
          </a:p>
        </p:txBody>
      </p:sp>
    </p:spTree>
    <p:extLst>
      <p:ext uri="{BB962C8B-B14F-4D97-AF65-F5344CB8AC3E}">
        <p14:creationId xmlns:p14="http://schemas.microsoft.com/office/powerpoint/2010/main" val="2908251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CA5FC8C0-BC88-490A-A5E2-E7A9DF518782}"/>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CF8033A3-5929-427E-B21D-273CF2225D4A}"/>
              </a:ext>
            </a:extLst>
          </p:cNvPr>
          <p:cNvSpPr>
            <a:spLocks noGrp="1"/>
          </p:cNvSpPr>
          <p:nvPr>
            <p:ph type="sldNum" sz="quarter" idx="12"/>
          </p:nvPr>
        </p:nvSpPr>
        <p:spPr/>
        <p:txBody>
          <a:bodyPr/>
          <a:lstStyle/>
          <a:p>
            <a:fld id="{510D3C48-01B5-44F0-B018-CA7289F8CA3D}" type="slidenum">
              <a:rPr lang="es-PE" smtClean="0"/>
              <a:t>7</a:t>
            </a:fld>
            <a:endParaRPr lang="es-PE"/>
          </a:p>
        </p:txBody>
      </p:sp>
      <p:sp>
        <p:nvSpPr>
          <p:cNvPr id="7" name="CuadroTexto 6">
            <a:extLst>
              <a:ext uri="{FF2B5EF4-FFF2-40B4-BE49-F238E27FC236}">
                <a16:creationId xmlns:a16="http://schemas.microsoft.com/office/drawing/2014/main" id="{A3C4E63C-02B1-46BC-A7BF-9549BA3E7A26}"/>
              </a:ext>
            </a:extLst>
          </p:cNvPr>
          <p:cNvSpPr txBox="1"/>
          <p:nvPr/>
        </p:nvSpPr>
        <p:spPr>
          <a:xfrm>
            <a:off x="703385" y="1246523"/>
            <a:ext cx="10796953" cy="1200329"/>
          </a:xfrm>
          <a:prstGeom prst="rect">
            <a:avLst/>
          </a:prstGeom>
          <a:noFill/>
        </p:spPr>
        <p:txBody>
          <a:bodyPr wrap="square">
            <a:spAutoFit/>
          </a:bodyPr>
          <a:lstStyle/>
          <a:p>
            <a:pPr algn="just"/>
            <a:r>
              <a:rPr lang="es-PE" dirty="0"/>
              <a:t>La perforación de las rocas dentro del campo de las voladuras es la primera operación que se realiza y tiene como finalidad abrir unos huecos llamados taladros, con la distribución y geometría adecuada dentro de los macizos, donde alojar a las cargas de explosivo y sus accesorios iniciadores. </a:t>
            </a:r>
          </a:p>
          <a:p>
            <a:pPr algn="just"/>
            <a:r>
              <a:rPr lang="es-PE" dirty="0"/>
              <a:t>Los sistemas de penetración de la roca que han sido desarrollados y clasificados por orden de aplicación son: </a:t>
            </a:r>
          </a:p>
        </p:txBody>
      </p:sp>
      <p:sp>
        <p:nvSpPr>
          <p:cNvPr id="9" name="CuadroTexto 8">
            <a:extLst>
              <a:ext uri="{FF2B5EF4-FFF2-40B4-BE49-F238E27FC236}">
                <a16:creationId xmlns:a16="http://schemas.microsoft.com/office/drawing/2014/main" id="{5F210937-2780-496F-AD18-796FB7DC3CA8}"/>
              </a:ext>
            </a:extLst>
          </p:cNvPr>
          <p:cNvSpPr txBox="1"/>
          <p:nvPr/>
        </p:nvSpPr>
        <p:spPr>
          <a:xfrm>
            <a:off x="6831623" y="2721913"/>
            <a:ext cx="4273062" cy="3693319"/>
          </a:xfrm>
          <a:prstGeom prst="rect">
            <a:avLst/>
          </a:prstGeom>
          <a:noFill/>
        </p:spPr>
        <p:txBody>
          <a:bodyPr wrap="square">
            <a:spAutoFit/>
          </a:bodyPr>
          <a:lstStyle/>
          <a:p>
            <a:pPr algn="just"/>
            <a:r>
              <a:rPr lang="es-PE" b="1" dirty="0"/>
              <a:t>Sónicos: </a:t>
            </a:r>
          </a:p>
          <a:p>
            <a:pPr marL="1073150" indent="-285750" algn="just">
              <a:buFont typeface="Wingdings" panose="05000000000000000000" pitchFamily="2" charset="2"/>
              <a:buChar char="q"/>
            </a:pPr>
            <a:r>
              <a:rPr lang="es-PE" dirty="0"/>
              <a:t>Vibración de alta frecuencia </a:t>
            </a:r>
          </a:p>
          <a:p>
            <a:pPr algn="just"/>
            <a:r>
              <a:rPr lang="es-PE" b="1" dirty="0"/>
              <a:t>Químicos: </a:t>
            </a:r>
          </a:p>
          <a:p>
            <a:pPr marL="1073150" indent="-273050" algn="just">
              <a:buFont typeface="Wingdings" panose="05000000000000000000" pitchFamily="2" charset="2"/>
              <a:buChar char="q"/>
            </a:pPr>
            <a:r>
              <a:rPr lang="es-PE" dirty="0" err="1"/>
              <a:t>Microvoladura</a:t>
            </a:r>
            <a:r>
              <a:rPr lang="es-PE" dirty="0"/>
              <a:t> </a:t>
            </a:r>
          </a:p>
          <a:p>
            <a:pPr marL="1073150" indent="-273050" algn="just">
              <a:buFont typeface="Wingdings" panose="05000000000000000000" pitchFamily="2" charset="2"/>
              <a:buChar char="q"/>
            </a:pPr>
            <a:r>
              <a:rPr lang="es-PE" dirty="0"/>
              <a:t>Disolución </a:t>
            </a:r>
          </a:p>
          <a:p>
            <a:pPr algn="just"/>
            <a:r>
              <a:rPr lang="es-PE" b="1" dirty="0"/>
              <a:t>Eléctricos: </a:t>
            </a:r>
          </a:p>
          <a:p>
            <a:pPr marL="1073150" indent="-273050" algn="just">
              <a:buFont typeface="Wingdings" panose="05000000000000000000" pitchFamily="2" charset="2"/>
              <a:buChar char="q"/>
            </a:pPr>
            <a:r>
              <a:rPr lang="es-PE" dirty="0"/>
              <a:t>Arco eléctrico </a:t>
            </a:r>
          </a:p>
          <a:p>
            <a:pPr marL="1073150" indent="-273050" algn="just">
              <a:buFont typeface="Wingdings" panose="05000000000000000000" pitchFamily="2" charset="2"/>
              <a:buChar char="q"/>
            </a:pPr>
            <a:r>
              <a:rPr lang="es-PE" dirty="0"/>
              <a:t>Inducción magnética </a:t>
            </a:r>
          </a:p>
          <a:p>
            <a:pPr algn="just"/>
            <a:r>
              <a:rPr lang="es-PE" b="1" dirty="0"/>
              <a:t>Sísmicos: </a:t>
            </a:r>
          </a:p>
          <a:p>
            <a:pPr marL="1073150" indent="-285750" algn="just">
              <a:buFont typeface="Wingdings" panose="05000000000000000000" pitchFamily="2" charset="2"/>
              <a:buChar char="q"/>
            </a:pPr>
            <a:r>
              <a:rPr lang="es-PE" dirty="0"/>
              <a:t>Rayo Láser </a:t>
            </a:r>
          </a:p>
          <a:p>
            <a:pPr algn="just"/>
            <a:r>
              <a:rPr lang="es-PE" b="1" dirty="0"/>
              <a:t>Nucleares: </a:t>
            </a:r>
          </a:p>
          <a:p>
            <a:pPr marL="1073150" indent="-285750" algn="just">
              <a:buFont typeface="Wingdings" panose="05000000000000000000" pitchFamily="2" charset="2"/>
              <a:buChar char="q"/>
            </a:pPr>
            <a:r>
              <a:rPr lang="es-PE" dirty="0"/>
              <a:t>Fusión </a:t>
            </a:r>
          </a:p>
          <a:p>
            <a:pPr marL="1073150" indent="-285750" algn="just">
              <a:buFont typeface="Wingdings" panose="05000000000000000000" pitchFamily="2" charset="2"/>
              <a:buChar char="q"/>
            </a:pPr>
            <a:r>
              <a:rPr lang="es-PE" dirty="0"/>
              <a:t>Fisión </a:t>
            </a:r>
          </a:p>
        </p:txBody>
      </p:sp>
      <p:sp>
        <p:nvSpPr>
          <p:cNvPr id="11" name="CuadroTexto 10">
            <a:extLst>
              <a:ext uri="{FF2B5EF4-FFF2-40B4-BE49-F238E27FC236}">
                <a16:creationId xmlns:a16="http://schemas.microsoft.com/office/drawing/2014/main" id="{0A9B4D64-A65F-49B5-9916-C495F2E0EE09}"/>
              </a:ext>
            </a:extLst>
          </p:cNvPr>
          <p:cNvSpPr txBox="1"/>
          <p:nvPr/>
        </p:nvSpPr>
        <p:spPr>
          <a:xfrm>
            <a:off x="1723296" y="2708569"/>
            <a:ext cx="4164623" cy="3970318"/>
          </a:xfrm>
          <a:prstGeom prst="rect">
            <a:avLst/>
          </a:prstGeom>
          <a:noFill/>
        </p:spPr>
        <p:txBody>
          <a:bodyPr wrap="square">
            <a:spAutoFit/>
          </a:bodyPr>
          <a:lstStyle/>
          <a:p>
            <a:pPr algn="just"/>
            <a:r>
              <a:rPr lang="es-PE" b="1" dirty="0"/>
              <a:t>Mecánicos: </a:t>
            </a:r>
          </a:p>
          <a:p>
            <a:pPr marL="1344613" indent="-285750" algn="just">
              <a:buFont typeface="Wingdings" panose="05000000000000000000" pitchFamily="2" charset="2"/>
              <a:buChar char="q"/>
              <a:tabLst>
                <a:tab pos="809625" algn="l"/>
              </a:tabLst>
            </a:pPr>
            <a:r>
              <a:rPr lang="es-PE" dirty="0"/>
              <a:t>Percusión </a:t>
            </a:r>
          </a:p>
          <a:p>
            <a:pPr marL="1344613" indent="-285750" algn="just">
              <a:buFont typeface="Wingdings" panose="05000000000000000000" pitchFamily="2" charset="2"/>
              <a:buChar char="q"/>
              <a:tabLst>
                <a:tab pos="809625" algn="l"/>
              </a:tabLst>
            </a:pPr>
            <a:r>
              <a:rPr lang="es-PE" dirty="0"/>
              <a:t>Rotación </a:t>
            </a:r>
          </a:p>
          <a:p>
            <a:pPr marL="1344613" indent="-285750" algn="just">
              <a:buFont typeface="Wingdings" panose="05000000000000000000" pitchFamily="2" charset="2"/>
              <a:buChar char="q"/>
              <a:tabLst>
                <a:tab pos="809625" algn="l"/>
              </a:tabLst>
            </a:pPr>
            <a:r>
              <a:rPr lang="es-PE" dirty="0"/>
              <a:t>Rotopercusión </a:t>
            </a:r>
          </a:p>
          <a:p>
            <a:pPr algn="just"/>
            <a:r>
              <a:rPr lang="es-PE" b="1" dirty="0"/>
              <a:t>Térmicos: </a:t>
            </a:r>
          </a:p>
          <a:p>
            <a:pPr marL="1344613" indent="-271463" algn="just">
              <a:buFont typeface="Wingdings" panose="05000000000000000000" pitchFamily="2" charset="2"/>
              <a:buChar char="q"/>
            </a:pPr>
            <a:r>
              <a:rPr lang="es-PE" dirty="0"/>
              <a:t>Soplete o lanza térmica </a:t>
            </a:r>
          </a:p>
          <a:p>
            <a:pPr marL="1344613" indent="-271463" algn="just">
              <a:buFont typeface="Wingdings" panose="05000000000000000000" pitchFamily="2" charset="2"/>
              <a:buChar char="q"/>
            </a:pPr>
            <a:r>
              <a:rPr lang="es-PE" dirty="0"/>
              <a:t>Plasma </a:t>
            </a:r>
          </a:p>
          <a:p>
            <a:pPr marL="1344613" indent="-271463" algn="just">
              <a:buFont typeface="Wingdings" panose="05000000000000000000" pitchFamily="2" charset="2"/>
              <a:buChar char="q"/>
            </a:pPr>
            <a:r>
              <a:rPr lang="es-PE" dirty="0"/>
              <a:t>Fluido caliente </a:t>
            </a:r>
          </a:p>
          <a:p>
            <a:pPr marL="1344613" indent="-271463" algn="just">
              <a:buFont typeface="Wingdings" panose="05000000000000000000" pitchFamily="2" charset="2"/>
              <a:buChar char="q"/>
            </a:pPr>
            <a:r>
              <a:rPr lang="es-PE" dirty="0"/>
              <a:t>Congelación </a:t>
            </a:r>
          </a:p>
          <a:p>
            <a:pPr algn="just"/>
            <a:r>
              <a:rPr lang="es-PE" b="1" dirty="0"/>
              <a:t>Hidráulicos: </a:t>
            </a:r>
          </a:p>
          <a:p>
            <a:pPr marL="1344613" indent="-285750" algn="just">
              <a:buFont typeface="Wingdings" panose="05000000000000000000" pitchFamily="2" charset="2"/>
              <a:buChar char="q"/>
            </a:pPr>
            <a:r>
              <a:rPr lang="es-PE" dirty="0"/>
              <a:t>Chorro de agua </a:t>
            </a:r>
          </a:p>
          <a:p>
            <a:pPr marL="1344613" indent="-285750" algn="just">
              <a:buFont typeface="Wingdings" panose="05000000000000000000" pitchFamily="2" charset="2"/>
              <a:buChar char="q"/>
            </a:pPr>
            <a:r>
              <a:rPr lang="es-PE" dirty="0"/>
              <a:t>Erosión </a:t>
            </a:r>
          </a:p>
          <a:p>
            <a:pPr marL="1344613" indent="-285750" algn="just">
              <a:buFont typeface="Wingdings" panose="05000000000000000000" pitchFamily="2" charset="2"/>
              <a:buChar char="q"/>
            </a:pPr>
            <a:r>
              <a:rPr lang="es-PE" dirty="0"/>
              <a:t>Cavitación </a:t>
            </a:r>
          </a:p>
          <a:p>
            <a:pPr algn="just"/>
            <a:endParaRPr lang="es-PE" dirty="0"/>
          </a:p>
        </p:txBody>
      </p:sp>
      <p:sp>
        <p:nvSpPr>
          <p:cNvPr id="12" name="Rectángulo: esquinas redondeadas 11">
            <a:extLst>
              <a:ext uri="{FF2B5EF4-FFF2-40B4-BE49-F238E27FC236}">
                <a16:creationId xmlns:a16="http://schemas.microsoft.com/office/drawing/2014/main" id="{B433B1F5-0B3F-462E-BC7F-38EBF8E9980A}"/>
              </a:ext>
            </a:extLst>
          </p:cNvPr>
          <p:cNvSpPr/>
          <p:nvPr/>
        </p:nvSpPr>
        <p:spPr>
          <a:xfrm>
            <a:off x="1723296" y="2731340"/>
            <a:ext cx="2927835" cy="11340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165084423"/>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DBA80B0-BE2B-463F-8CE1-EDB73733073D}"/>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A954AE67-E441-4984-B464-6B85F65ADC28}"/>
              </a:ext>
            </a:extLst>
          </p:cNvPr>
          <p:cNvSpPr>
            <a:spLocks noGrp="1"/>
          </p:cNvSpPr>
          <p:nvPr>
            <p:ph type="sldNum" sz="quarter" idx="12"/>
          </p:nvPr>
        </p:nvSpPr>
        <p:spPr/>
        <p:txBody>
          <a:bodyPr/>
          <a:lstStyle/>
          <a:p>
            <a:fld id="{510D3C48-01B5-44F0-B018-CA7289F8CA3D}" type="slidenum">
              <a:rPr lang="es-PE" smtClean="0"/>
              <a:t>70</a:t>
            </a:fld>
            <a:endParaRPr lang="es-PE"/>
          </a:p>
        </p:txBody>
      </p:sp>
      <p:sp>
        <p:nvSpPr>
          <p:cNvPr id="7" name="CuadroTexto 6">
            <a:extLst>
              <a:ext uri="{FF2B5EF4-FFF2-40B4-BE49-F238E27FC236}">
                <a16:creationId xmlns:a16="http://schemas.microsoft.com/office/drawing/2014/main" id="{5092DF16-0C33-4D47-A64F-F5B04F19064D}"/>
              </a:ext>
            </a:extLst>
          </p:cNvPr>
          <p:cNvSpPr txBox="1"/>
          <p:nvPr/>
        </p:nvSpPr>
        <p:spPr>
          <a:xfrm>
            <a:off x="985057" y="538541"/>
            <a:ext cx="10515643" cy="646331"/>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1">
                <a:latin typeface="+mj-lt"/>
                <a:ea typeface="+mj-ea"/>
                <a:cs typeface="+mj-cs"/>
              </a:defRPr>
            </a:lvl1pPr>
          </a:lstStyle>
          <a:p>
            <a:r>
              <a:rPr lang="es-PE" dirty="0"/>
              <a:t>2.10.4. SISTEMAS DE EMPUJE Y ELEVÁCION</a:t>
            </a:r>
          </a:p>
        </p:txBody>
      </p:sp>
      <p:sp>
        <p:nvSpPr>
          <p:cNvPr id="9" name="CuadroTexto 8">
            <a:extLst>
              <a:ext uri="{FF2B5EF4-FFF2-40B4-BE49-F238E27FC236}">
                <a16:creationId xmlns:a16="http://schemas.microsoft.com/office/drawing/2014/main" id="{5FBB735F-5D3F-459E-BB71-F4AB4AB20BC6}"/>
              </a:ext>
            </a:extLst>
          </p:cNvPr>
          <p:cNvSpPr txBox="1"/>
          <p:nvPr/>
        </p:nvSpPr>
        <p:spPr>
          <a:xfrm>
            <a:off x="838200" y="1363422"/>
            <a:ext cx="5175738" cy="4524315"/>
          </a:xfrm>
          <a:prstGeom prst="rect">
            <a:avLst/>
          </a:prstGeom>
          <a:noFill/>
        </p:spPr>
        <p:txBody>
          <a:bodyPr wrap="square">
            <a:spAutoFit/>
          </a:bodyPr>
          <a:lstStyle/>
          <a:p>
            <a:pPr algn="just"/>
            <a:r>
              <a:rPr lang="es-PE" dirty="0"/>
              <a:t>Para obtener una buena velocidad de penetración en la roca es preciso un determinado empuje que depende tanto de la resistencia de la roca como del diámetro del taladro que se pretende perforar. </a:t>
            </a:r>
          </a:p>
          <a:p>
            <a:pPr algn="just"/>
            <a:endParaRPr lang="es-PE" dirty="0"/>
          </a:p>
          <a:p>
            <a:pPr algn="just"/>
            <a:r>
              <a:rPr lang="es-PE" dirty="0"/>
              <a:t>Como el peso de las barras no es suficiente para obtener la carga precisa, se hace necesario aplicar fuerzas adicionales que suelen transmitirse casi exclusivamente a través de energía hidráulica. </a:t>
            </a:r>
          </a:p>
          <a:p>
            <a:pPr algn="just"/>
            <a:endParaRPr lang="es-PE" dirty="0"/>
          </a:p>
          <a:p>
            <a:pPr algn="just"/>
            <a:r>
              <a:rPr lang="es-PE" dirty="0"/>
              <a:t>Existen básicamente cuatro sistemas. Los tres primeros que se representan en la Fig. son los conocidos por: </a:t>
            </a:r>
          </a:p>
          <a:p>
            <a:pPr marL="342900" indent="-342900" algn="just">
              <a:buAutoNum type="alphaLcParenR"/>
            </a:pPr>
            <a:r>
              <a:rPr lang="es-PE" dirty="0"/>
              <a:t>Cremallera y Piñón Directo, </a:t>
            </a:r>
          </a:p>
          <a:p>
            <a:pPr marL="342900" indent="-342900" algn="just">
              <a:buAutoNum type="alphaLcParenR"/>
            </a:pPr>
            <a:r>
              <a:rPr lang="es-PE" dirty="0"/>
              <a:t>Cadena Directa y </a:t>
            </a:r>
          </a:p>
          <a:p>
            <a:pPr marL="342900" indent="-342900" algn="just">
              <a:buAutoNum type="alphaLcParenR"/>
            </a:pPr>
            <a:r>
              <a:rPr lang="es-PE" dirty="0"/>
              <a:t>Cremallera y Piñón con Cadena. </a:t>
            </a:r>
          </a:p>
        </p:txBody>
      </p:sp>
      <p:pic>
        <p:nvPicPr>
          <p:cNvPr id="11" name="Imagen 10">
            <a:extLst>
              <a:ext uri="{FF2B5EF4-FFF2-40B4-BE49-F238E27FC236}">
                <a16:creationId xmlns:a16="http://schemas.microsoft.com/office/drawing/2014/main" id="{13E2FF54-EC93-4349-BAFD-9BF44856B080}"/>
              </a:ext>
            </a:extLst>
          </p:cNvPr>
          <p:cNvPicPr>
            <a:picLocks noChangeAspect="1"/>
          </p:cNvPicPr>
          <p:nvPr/>
        </p:nvPicPr>
        <p:blipFill rotWithShape="1">
          <a:blip r:embed="rId2"/>
          <a:srcRect l="5338"/>
          <a:stretch/>
        </p:blipFill>
        <p:spPr>
          <a:xfrm>
            <a:off x="6136802" y="1400340"/>
            <a:ext cx="5591988" cy="4314660"/>
          </a:xfrm>
          <a:prstGeom prst="rect">
            <a:avLst/>
          </a:prstGeom>
        </p:spPr>
      </p:pic>
    </p:spTree>
    <p:extLst>
      <p:ext uri="{BB962C8B-B14F-4D97-AF65-F5344CB8AC3E}">
        <p14:creationId xmlns:p14="http://schemas.microsoft.com/office/powerpoint/2010/main" val="4215892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49EB5783-A3AB-4F3D-A19E-D7D11B8CC460}"/>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5B419714-1623-46FC-A98E-CC415676467F}"/>
              </a:ext>
            </a:extLst>
          </p:cNvPr>
          <p:cNvSpPr>
            <a:spLocks noGrp="1"/>
          </p:cNvSpPr>
          <p:nvPr>
            <p:ph type="sldNum" sz="quarter" idx="12"/>
          </p:nvPr>
        </p:nvSpPr>
        <p:spPr/>
        <p:txBody>
          <a:bodyPr/>
          <a:lstStyle/>
          <a:p>
            <a:fld id="{510D3C48-01B5-44F0-B018-CA7289F8CA3D}" type="slidenum">
              <a:rPr lang="es-PE" smtClean="0"/>
              <a:t>71</a:t>
            </a:fld>
            <a:endParaRPr lang="es-PE"/>
          </a:p>
        </p:txBody>
      </p:sp>
      <p:sp>
        <p:nvSpPr>
          <p:cNvPr id="7" name="CuadroTexto 6">
            <a:extLst>
              <a:ext uri="{FF2B5EF4-FFF2-40B4-BE49-F238E27FC236}">
                <a16:creationId xmlns:a16="http://schemas.microsoft.com/office/drawing/2014/main" id="{51E3F33A-1DDA-49FA-9B6B-8163F0BE3B6E}"/>
              </a:ext>
            </a:extLst>
          </p:cNvPr>
          <p:cNvSpPr txBox="1"/>
          <p:nvPr/>
        </p:nvSpPr>
        <p:spPr>
          <a:xfrm>
            <a:off x="712178" y="538541"/>
            <a:ext cx="8969150" cy="646331"/>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1">
                <a:latin typeface="+mj-lt"/>
                <a:ea typeface="+mj-ea"/>
                <a:cs typeface="+mj-cs"/>
              </a:defRPr>
            </a:lvl1pPr>
          </a:lstStyle>
          <a:p>
            <a:r>
              <a:rPr lang="es-PE" dirty="0"/>
              <a:t>2.10.5. SISTEMA DE EVACUACIÓN DEL DETRITUS </a:t>
            </a:r>
          </a:p>
        </p:txBody>
      </p:sp>
      <p:sp>
        <p:nvSpPr>
          <p:cNvPr id="9" name="CuadroTexto 8">
            <a:extLst>
              <a:ext uri="{FF2B5EF4-FFF2-40B4-BE49-F238E27FC236}">
                <a16:creationId xmlns:a16="http://schemas.microsoft.com/office/drawing/2014/main" id="{002ADDE1-D9DC-45FB-90FC-E10959176844}"/>
              </a:ext>
            </a:extLst>
          </p:cNvPr>
          <p:cNvSpPr txBox="1"/>
          <p:nvPr/>
        </p:nvSpPr>
        <p:spPr>
          <a:xfrm>
            <a:off x="712177" y="1245305"/>
            <a:ext cx="5284177" cy="2585323"/>
          </a:xfrm>
          <a:prstGeom prst="rect">
            <a:avLst/>
          </a:prstGeom>
          <a:noFill/>
        </p:spPr>
        <p:txBody>
          <a:bodyPr wrap="square">
            <a:spAutoFit/>
          </a:bodyPr>
          <a:lstStyle/>
          <a:p>
            <a:pPr algn="just"/>
            <a:r>
              <a:rPr lang="es-PE" dirty="0"/>
              <a:t>El aire comprimido cumple las siguientes funciones: </a:t>
            </a:r>
          </a:p>
          <a:p>
            <a:pPr marL="285750" indent="-285750" algn="just">
              <a:buFont typeface="Arial" panose="020B0604020202020204" pitchFamily="34" charset="0"/>
              <a:buChar char="•"/>
            </a:pPr>
            <a:r>
              <a:rPr lang="es-PE" dirty="0"/>
              <a:t>Enfriar y lubricar los cojinetes del tricono. </a:t>
            </a:r>
          </a:p>
          <a:p>
            <a:pPr marL="285750" indent="-285750" algn="just">
              <a:buFont typeface="Arial" panose="020B0604020202020204" pitchFamily="34" charset="0"/>
              <a:buChar char="•"/>
            </a:pPr>
            <a:r>
              <a:rPr lang="es-PE" dirty="0"/>
              <a:t>Limpiar el fondo del taladro y </a:t>
            </a:r>
          </a:p>
          <a:p>
            <a:pPr marL="285750" indent="-285750" algn="just">
              <a:buFont typeface="Arial" panose="020B0604020202020204" pitchFamily="34" charset="0"/>
              <a:buChar char="•"/>
            </a:pPr>
            <a:r>
              <a:rPr lang="es-PE" dirty="0"/>
              <a:t>Elevar el detritus con una velocidad ascensional adecuada. </a:t>
            </a:r>
          </a:p>
          <a:p>
            <a:pPr algn="just"/>
            <a:endParaRPr lang="es-PE" dirty="0"/>
          </a:p>
          <a:p>
            <a:pPr algn="just"/>
            <a:r>
              <a:rPr lang="es-PE" dirty="0"/>
              <a:t>Si se conoce la densidad de la roca y el diámetro de las partículas, pueden aplicarse dos fórmulas para calcular la velocidad ascensional mínima:</a:t>
            </a:r>
          </a:p>
        </p:txBody>
      </p:sp>
      <p:sp>
        <p:nvSpPr>
          <p:cNvPr id="14" name="CuadroTexto 13">
            <a:extLst>
              <a:ext uri="{FF2B5EF4-FFF2-40B4-BE49-F238E27FC236}">
                <a16:creationId xmlns:a16="http://schemas.microsoft.com/office/drawing/2014/main" id="{AA2F9868-A65E-4E81-83A3-BFF000FE4569}"/>
              </a:ext>
            </a:extLst>
          </p:cNvPr>
          <p:cNvSpPr txBox="1"/>
          <p:nvPr/>
        </p:nvSpPr>
        <p:spPr>
          <a:xfrm>
            <a:off x="6335738" y="1190009"/>
            <a:ext cx="5144085" cy="1200329"/>
          </a:xfrm>
          <a:prstGeom prst="rect">
            <a:avLst/>
          </a:prstGeom>
          <a:noFill/>
        </p:spPr>
        <p:txBody>
          <a:bodyPr wrap="square">
            <a:spAutoFit/>
          </a:bodyPr>
          <a:lstStyle/>
          <a:p>
            <a:pPr algn="just"/>
            <a:r>
              <a:rPr lang="es-PE" dirty="0"/>
              <a:t>Donde:</a:t>
            </a:r>
          </a:p>
          <a:p>
            <a:pPr algn="just"/>
            <a:r>
              <a:rPr lang="es-PE" dirty="0"/>
              <a:t>Va</a:t>
            </a:r>
            <a:r>
              <a:rPr lang="en-US" dirty="0"/>
              <a:t>= </a:t>
            </a:r>
            <a:r>
              <a:rPr lang="es-PE" dirty="0"/>
              <a:t>Velocidad ascensional mínima (m/min). </a:t>
            </a:r>
          </a:p>
          <a:p>
            <a:pPr algn="just"/>
            <a:r>
              <a:rPr lang="es-PE" dirty="0"/>
              <a:t>Pr = Densidad de la roca (g/cm3). </a:t>
            </a:r>
          </a:p>
          <a:p>
            <a:pPr algn="just"/>
            <a:r>
              <a:rPr lang="es-PE" dirty="0" err="1"/>
              <a:t>dp</a:t>
            </a:r>
            <a:r>
              <a:rPr lang="es-PE" dirty="0"/>
              <a:t> = Diámetro de la partícula (mm). </a:t>
            </a:r>
          </a:p>
        </p:txBody>
      </p:sp>
      <p:sp>
        <p:nvSpPr>
          <p:cNvPr id="16" name="CuadroTexto 15">
            <a:extLst>
              <a:ext uri="{FF2B5EF4-FFF2-40B4-BE49-F238E27FC236}">
                <a16:creationId xmlns:a16="http://schemas.microsoft.com/office/drawing/2014/main" id="{62A3D7EA-58E2-4B2A-8D24-B07529224352}"/>
              </a:ext>
            </a:extLst>
          </p:cNvPr>
          <p:cNvSpPr txBox="1"/>
          <p:nvPr/>
        </p:nvSpPr>
        <p:spPr>
          <a:xfrm>
            <a:off x="6335739" y="2473272"/>
            <a:ext cx="5138224" cy="646331"/>
          </a:xfrm>
          <a:prstGeom prst="rect">
            <a:avLst/>
          </a:prstGeom>
          <a:noFill/>
        </p:spPr>
        <p:txBody>
          <a:bodyPr wrap="square">
            <a:spAutoFit/>
          </a:bodyPr>
          <a:lstStyle/>
          <a:p>
            <a:pPr algn="just"/>
            <a:r>
              <a:rPr lang="es-PE" dirty="0"/>
              <a:t>El caudal de aire necesario se calcula mediante la expresión: </a:t>
            </a:r>
          </a:p>
        </p:txBody>
      </p:sp>
      <p:sp>
        <p:nvSpPr>
          <p:cNvPr id="20" name="CuadroTexto 19">
            <a:extLst>
              <a:ext uri="{FF2B5EF4-FFF2-40B4-BE49-F238E27FC236}">
                <a16:creationId xmlns:a16="http://schemas.microsoft.com/office/drawing/2014/main" id="{74BE9988-49D0-4EF4-B753-0DEC33F5AF06}"/>
              </a:ext>
            </a:extLst>
          </p:cNvPr>
          <p:cNvSpPr txBox="1"/>
          <p:nvPr/>
        </p:nvSpPr>
        <p:spPr>
          <a:xfrm>
            <a:off x="6444760" y="3964757"/>
            <a:ext cx="5029202" cy="2308324"/>
          </a:xfrm>
          <a:prstGeom prst="rect">
            <a:avLst/>
          </a:prstGeom>
          <a:noFill/>
        </p:spPr>
        <p:txBody>
          <a:bodyPr wrap="square">
            <a:spAutoFit/>
          </a:bodyPr>
          <a:lstStyle/>
          <a:p>
            <a:pPr algn="just"/>
            <a:r>
              <a:rPr lang="es-PE" b="1" dirty="0"/>
              <a:t>Donde:</a:t>
            </a:r>
          </a:p>
          <a:p>
            <a:pPr algn="just"/>
            <a:endParaRPr lang="es-PE" b="1" dirty="0"/>
          </a:p>
          <a:p>
            <a:pPr algn="just"/>
            <a:r>
              <a:rPr lang="es-PE" dirty="0"/>
              <a:t>Ab</a:t>
            </a:r>
            <a:r>
              <a:rPr lang="en-US" dirty="0"/>
              <a:t>=</a:t>
            </a:r>
            <a:r>
              <a:rPr lang="es-PE" dirty="0"/>
              <a:t> Área de la corona circular entre la pared del taladro (m2). </a:t>
            </a:r>
          </a:p>
          <a:p>
            <a:pPr algn="just"/>
            <a:r>
              <a:rPr lang="es-PE" dirty="0" err="1"/>
              <a:t>Qa</a:t>
            </a:r>
            <a:r>
              <a:rPr lang="es-PE" dirty="0"/>
              <a:t> = Caudal del aire necesario (m3/min). </a:t>
            </a:r>
          </a:p>
          <a:p>
            <a:pPr algn="just"/>
            <a:r>
              <a:rPr lang="es-PE" dirty="0"/>
              <a:t>Va = Velocidad ascensional (m/min). </a:t>
            </a:r>
          </a:p>
          <a:p>
            <a:pPr algn="just"/>
            <a:r>
              <a:rPr lang="es-PE" dirty="0"/>
              <a:t>D = Diámetro del taladro (m). </a:t>
            </a:r>
          </a:p>
          <a:p>
            <a:pPr algn="just"/>
            <a:r>
              <a:rPr lang="es-PE" dirty="0"/>
              <a:t>d = Diámetro de la barra (m). </a:t>
            </a:r>
          </a:p>
        </p:txBody>
      </p:sp>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E8C1DE3A-D10A-184A-CC58-2DECFD009D80}"/>
                  </a:ext>
                </a:extLst>
              </p:cNvPr>
              <p:cNvSpPr txBox="1"/>
              <p:nvPr/>
            </p:nvSpPr>
            <p:spPr>
              <a:xfrm>
                <a:off x="1416311" y="4187858"/>
                <a:ext cx="3357650" cy="700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2400" b="1" i="1" smtClean="0">
                              <a:latin typeface="Cambria Math" panose="02040503050406030204" pitchFamily="18" charset="0"/>
                            </a:rPr>
                          </m:ctrlPr>
                        </m:sSubPr>
                        <m:e>
                          <m:r>
                            <a:rPr lang="es-ES" sz="2400" b="1" i="1" smtClean="0">
                              <a:latin typeface="Cambria Math" panose="02040503050406030204" pitchFamily="18" charset="0"/>
                            </a:rPr>
                            <m:t>𝑽</m:t>
                          </m:r>
                        </m:e>
                        <m:sub>
                          <m:r>
                            <a:rPr lang="es-ES" sz="2400" b="1" i="1" smtClean="0">
                              <a:latin typeface="Cambria Math" panose="02040503050406030204" pitchFamily="18" charset="0"/>
                            </a:rPr>
                            <m:t>𝑨</m:t>
                          </m:r>
                        </m:sub>
                      </m:sSub>
                      <m:r>
                        <a:rPr lang="es-ES" sz="2400" b="1" i="1" smtClean="0">
                          <a:latin typeface="Cambria Math" panose="02040503050406030204" pitchFamily="18" charset="0"/>
                        </a:rPr>
                        <m:t>=</m:t>
                      </m:r>
                      <m:r>
                        <a:rPr lang="es-ES" sz="2400" b="1" i="1" smtClean="0">
                          <a:latin typeface="Cambria Math" panose="02040503050406030204" pitchFamily="18" charset="0"/>
                        </a:rPr>
                        <m:t>𝟓𝟕𝟑</m:t>
                      </m:r>
                      <m:r>
                        <a:rPr lang="es-ES" sz="2400" b="1" i="1" smtClean="0">
                          <a:latin typeface="Cambria Math" panose="02040503050406030204" pitchFamily="18" charset="0"/>
                        </a:rPr>
                        <m:t>∗</m:t>
                      </m:r>
                      <m:f>
                        <m:fPr>
                          <m:ctrlPr>
                            <a:rPr lang="es-ES" sz="2400" b="1" i="1" smtClean="0">
                              <a:latin typeface="Cambria Math" panose="02040503050406030204" pitchFamily="18" charset="0"/>
                            </a:rPr>
                          </m:ctrlPr>
                        </m:fPr>
                        <m:num>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ea typeface="Cambria Math" panose="02040503050406030204" pitchFamily="18" charset="0"/>
                                </a:rPr>
                                <m:t>𝝆</m:t>
                              </m:r>
                            </m:e>
                            <m:sub>
                              <m:r>
                                <a:rPr lang="es-ES" sz="2400" b="1" i="1" smtClean="0">
                                  <a:latin typeface="Cambria Math" panose="02040503050406030204" pitchFamily="18" charset="0"/>
                                </a:rPr>
                                <m:t>𝒓</m:t>
                              </m:r>
                            </m:sub>
                          </m:sSub>
                        </m:num>
                        <m:den>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ea typeface="Cambria Math" panose="02040503050406030204" pitchFamily="18" charset="0"/>
                                </a:rPr>
                                <m:t>𝝆</m:t>
                              </m:r>
                            </m:e>
                            <m:sub>
                              <m:r>
                                <a:rPr lang="es-ES" sz="2400" b="1" i="1" smtClean="0">
                                  <a:latin typeface="Cambria Math" panose="02040503050406030204" pitchFamily="18" charset="0"/>
                                </a:rPr>
                                <m:t>𝒓</m:t>
                              </m:r>
                            </m:sub>
                          </m:sSub>
                          <m:r>
                            <a:rPr lang="es-ES" sz="2400" b="1" i="1" smtClean="0">
                              <a:latin typeface="Cambria Math" panose="02040503050406030204" pitchFamily="18" charset="0"/>
                            </a:rPr>
                            <m:t>+</m:t>
                          </m:r>
                          <m:r>
                            <a:rPr lang="es-ES" sz="2400" b="1" i="1" smtClean="0">
                              <a:latin typeface="Cambria Math" panose="02040503050406030204" pitchFamily="18" charset="0"/>
                            </a:rPr>
                            <m:t>𝟏</m:t>
                          </m:r>
                        </m:den>
                      </m:f>
                      <m:r>
                        <a:rPr lang="es-ES" sz="2400" b="1" i="1" smtClean="0">
                          <a:latin typeface="Cambria Math" panose="02040503050406030204" pitchFamily="18" charset="0"/>
                        </a:rPr>
                        <m:t>∗</m:t>
                      </m:r>
                      <m:sSubSup>
                        <m:sSubSupPr>
                          <m:ctrlPr>
                            <a:rPr lang="es-ES" sz="2400" b="1" i="1" smtClean="0">
                              <a:latin typeface="Cambria Math" panose="02040503050406030204" pitchFamily="18" charset="0"/>
                            </a:rPr>
                          </m:ctrlPr>
                        </m:sSubSupPr>
                        <m:e>
                          <m:r>
                            <a:rPr lang="es-ES" sz="2400" b="1" i="1" smtClean="0">
                              <a:latin typeface="Cambria Math" panose="02040503050406030204" pitchFamily="18" charset="0"/>
                            </a:rPr>
                            <m:t>𝒅</m:t>
                          </m:r>
                        </m:e>
                        <m:sub>
                          <m:r>
                            <a:rPr lang="es-ES" sz="2400" b="1" i="1" smtClean="0">
                              <a:latin typeface="Cambria Math" panose="02040503050406030204" pitchFamily="18" charset="0"/>
                            </a:rPr>
                            <m:t>𝑷</m:t>
                          </m:r>
                        </m:sub>
                        <m:sup>
                          <m:r>
                            <a:rPr lang="es-ES" sz="2400" b="1" i="1" smtClean="0">
                              <a:latin typeface="Cambria Math" panose="02040503050406030204" pitchFamily="18" charset="0"/>
                            </a:rPr>
                            <m:t>𝟎</m:t>
                          </m:r>
                          <m:r>
                            <a:rPr lang="es-ES" sz="2400" b="1" i="1" smtClean="0">
                              <a:latin typeface="Cambria Math" panose="02040503050406030204" pitchFamily="18" charset="0"/>
                            </a:rPr>
                            <m:t>.</m:t>
                          </m:r>
                          <m:r>
                            <a:rPr lang="es-ES" sz="2400" b="1" i="1" smtClean="0">
                              <a:latin typeface="Cambria Math" panose="02040503050406030204" pitchFamily="18" charset="0"/>
                            </a:rPr>
                            <m:t>𝟔</m:t>
                          </m:r>
                        </m:sup>
                      </m:sSubSup>
                    </m:oMath>
                  </m:oMathPara>
                </a14:m>
                <a:endParaRPr lang="es-PE" sz="2400" b="1" dirty="0"/>
              </a:p>
            </p:txBody>
          </p:sp>
        </mc:Choice>
        <mc:Fallback>
          <p:sp>
            <p:nvSpPr>
              <p:cNvPr id="2" name="CuadroTexto 1">
                <a:extLst>
                  <a:ext uri="{FF2B5EF4-FFF2-40B4-BE49-F238E27FC236}">
                    <a16:creationId xmlns:a16="http://schemas.microsoft.com/office/drawing/2014/main" id="{E8C1DE3A-D10A-184A-CC58-2DECFD009D80}"/>
                  </a:ext>
                </a:extLst>
              </p:cNvPr>
              <p:cNvSpPr txBox="1">
                <a:spLocks noRot="1" noChangeAspect="1" noMove="1" noResize="1" noEditPoints="1" noAdjustHandles="1" noChangeArrowheads="1" noChangeShapeType="1" noTextEdit="1"/>
              </p:cNvSpPr>
              <p:nvPr/>
            </p:nvSpPr>
            <p:spPr>
              <a:xfrm>
                <a:off x="1416311" y="4187858"/>
                <a:ext cx="3357650" cy="700192"/>
              </a:xfrm>
              <a:prstGeom prst="rect">
                <a:avLst/>
              </a:prstGeom>
              <a:blipFill>
                <a:blip r:embed="rId2"/>
                <a:stretch>
                  <a:fillRect/>
                </a:stretch>
              </a:blipFill>
            </p:spPr>
            <p:txBody>
              <a:bodyPr/>
              <a:lstStyle/>
              <a:p>
                <a:r>
                  <a:rPr lang="es-PE">
                    <a:noFill/>
                  </a:rPr>
                  <a:t> </a:t>
                </a:r>
              </a:p>
            </p:txBody>
          </p:sp>
        </mc:Fallback>
      </mc:AlternateContent>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FFDC5AE2-F397-A0CA-902C-7010B2178F45}"/>
                  </a:ext>
                </a:extLst>
              </p:cNvPr>
              <p:cNvSpPr txBox="1"/>
              <p:nvPr/>
            </p:nvSpPr>
            <p:spPr>
              <a:xfrm>
                <a:off x="1389598" y="5311224"/>
                <a:ext cx="3066930" cy="4406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2400" b="1" i="1" smtClean="0">
                              <a:latin typeface="Cambria Math" panose="02040503050406030204" pitchFamily="18" charset="0"/>
                            </a:rPr>
                          </m:ctrlPr>
                        </m:sSubPr>
                        <m:e>
                          <m:r>
                            <a:rPr lang="es-ES" sz="2400" b="1" i="1" smtClean="0">
                              <a:latin typeface="Cambria Math" panose="02040503050406030204" pitchFamily="18" charset="0"/>
                            </a:rPr>
                            <m:t>𝑽</m:t>
                          </m:r>
                        </m:e>
                        <m:sub>
                          <m:r>
                            <a:rPr lang="es-ES" sz="2400" b="1" i="1" smtClean="0">
                              <a:latin typeface="Cambria Math" panose="02040503050406030204" pitchFamily="18" charset="0"/>
                            </a:rPr>
                            <m:t>𝑨</m:t>
                          </m:r>
                        </m:sub>
                      </m:sSub>
                      <m:r>
                        <a:rPr lang="es-ES" sz="2400" b="1" i="1" smtClean="0">
                          <a:latin typeface="Cambria Math" panose="02040503050406030204" pitchFamily="18" charset="0"/>
                        </a:rPr>
                        <m:t>=</m:t>
                      </m:r>
                      <m:r>
                        <a:rPr lang="es-ES" sz="2400" b="1" i="1" smtClean="0">
                          <a:latin typeface="Cambria Math" panose="02040503050406030204" pitchFamily="18" charset="0"/>
                        </a:rPr>
                        <m:t>𝟐𝟓𝟎</m:t>
                      </m:r>
                      <m:r>
                        <a:rPr lang="es-ES" sz="2400" b="1" i="1" smtClean="0">
                          <a:latin typeface="Cambria Math" panose="02040503050406030204" pitchFamily="18" charset="0"/>
                        </a:rPr>
                        <m:t>∗</m:t>
                      </m:r>
                      <m:sSubSup>
                        <m:sSubSupPr>
                          <m:ctrlPr>
                            <a:rPr lang="es-ES" sz="2400" b="1" i="1" smtClean="0">
                              <a:latin typeface="Cambria Math" panose="02040503050406030204" pitchFamily="18" charset="0"/>
                            </a:rPr>
                          </m:ctrlPr>
                        </m:sSubSupPr>
                        <m:e>
                          <m:r>
                            <a:rPr lang="es-ES" sz="2400" b="1" i="1" smtClean="0">
                              <a:latin typeface="Cambria Math" panose="02040503050406030204" pitchFamily="18" charset="0"/>
                              <a:ea typeface="Cambria Math" panose="02040503050406030204" pitchFamily="18" charset="0"/>
                            </a:rPr>
                            <m:t>𝝆</m:t>
                          </m:r>
                        </m:e>
                        <m:sub>
                          <m:r>
                            <a:rPr lang="es-ES" sz="2400" b="1" i="1" smtClean="0">
                              <a:latin typeface="Cambria Math" panose="02040503050406030204" pitchFamily="18" charset="0"/>
                            </a:rPr>
                            <m:t>𝒓</m:t>
                          </m:r>
                        </m:sub>
                        <m:sup>
                          <m:r>
                            <a:rPr lang="es-ES" sz="2400" b="1" i="1" smtClean="0">
                              <a:latin typeface="Cambria Math" panose="02040503050406030204" pitchFamily="18" charset="0"/>
                            </a:rPr>
                            <m:t>𝟏</m:t>
                          </m:r>
                          <m:r>
                            <a:rPr lang="es-ES" sz="2400" b="1" i="1" smtClean="0">
                              <a:latin typeface="Cambria Math" panose="02040503050406030204" pitchFamily="18" charset="0"/>
                            </a:rPr>
                            <m:t>/</m:t>
                          </m:r>
                          <m:r>
                            <a:rPr lang="es-ES" sz="2400" b="1" i="1" smtClean="0">
                              <a:latin typeface="Cambria Math" panose="02040503050406030204" pitchFamily="18" charset="0"/>
                            </a:rPr>
                            <m:t>𝟐</m:t>
                          </m:r>
                        </m:sup>
                      </m:sSubSup>
                      <m:r>
                        <a:rPr lang="es-ES" sz="2400" b="1" i="1" smtClean="0">
                          <a:latin typeface="Cambria Math" panose="02040503050406030204" pitchFamily="18" charset="0"/>
                        </a:rPr>
                        <m:t>∗</m:t>
                      </m:r>
                      <m:sSubSup>
                        <m:sSubSupPr>
                          <m:ctrlPr>
                            <a:rPr lang="es-ES" sz="2400" b="1" i="1" smtClean="0">
                              <a:latin typeface="Cambria Math" panose="02040503050406030204" pitchFamily="18" charset="0"/>
                            </a:rPr>
                          </m:ctrlPr>
                        </m:sSubSupPr>
                        <m:e>
                          <m:r>
                            <a:rPr lang="es-ES" sz="2400" b="1" i="1" smtClean="0">
                              <a:latin typeface="Cambria Math" panose="02040503050406030204" pitchFamily="18" charset="0"/>
                            </a:rPr>
                            <m:t>𝒅</m:t>
                          </m:r>
                        </m:e>
                        <m:sub>
                          <m:r>
                            <a:rPr lang="es-ES" sz="2400" b="1" i="1" smtClean="0">
                              <a:latin typeface="Cambria Math" panose="02040503050406030204" pitchFamily="18" charset="0"/>
                            </a:rPr>
                            <m:t>𝑷</m:t>
                          </m:r>
                        </m:sub>
                        <m:sup>
                          <m:r>
                            <a:rPr lang="es-ES" sz="2400" b="1" i="1" smtClean="0">
                              <a:latin typeface="Cambria Math" panose="02040503050406030204" pitchFamily="18" charset="0"/>
                            </a:rPr>
                            <m:t>𝟎</m:t>
                          </m:r>
                          <m:r>
                            <a:rPr lang="es-ES" sz="2400" b="1" i="1" smtClean="0">
                              <a:latin typeface="Cambria Math" panose="02040503050406030204" pitchFamily="18" charset="0"/>
                            </a:rPr>
                            <m:t>.</m:t>
                          </m:r>
                          <m:r>
                            <a:rPr lang="es-ES" sz="2400" b="1" i="1" smtClean="0">
                              <a:latin typeface="Cambria Math" panose="02040503050406030204" pitchFamily="18" charset="0"/>
                            </a:rPr>
                            <m:t>𝟔</m:t>
                          </m:r>
                        </m:sup>
                      </m:sSubSup>
                    </m:oMath>
                  </m:oMathPara>
                </a14:m>
                <a:endParaRPr lang="es-PE" sz="2400" b="1" dirty="0"/>
              </a:p>
            </p:txBody>
          </p:sp>
        </mc:Choice>
        <mc:Fallback>
          <p:sp>
            <p:nvSpPr>
              <p:cNvPr id="3" name="CuadroTexto 2">
                <a:extLst>
                  <a:ext uri="{FF2B5EF4-FFF2-40B4-BE49-F238E27FC236}">
                    <a16:creationId xmlns:a16="http://schemas.microsoft.com/office/drawing/2014/main" id="{FFDC5AE2-F397-A0CA-902C-7010B2178F45}"/>
                  </a:ext>
                </a:extLst>
              </p:cNvPr>
              <p:cNvSpPr txBox="1">
                <a:spLocks noRot="1" noChangeAspect="1" noMove="1" noResize="1" noEditPoints="1" noAdjustHandles="1" noChangeArrowheads="1" noChangeShapeType="1" noTextEdit="1"/>
              </p:cNvSpPr>
              <p:nvPr/>
            </p:nvSpPr>
            <p:spPr>
              <a:xfrm>
                <a:off x="1389598" y="5311224"/>
                <a:ext cx="3066930" cy="440698"/>
              </a:xfrm>
              <a:prstGeom prst="rect">
                <a:avLst/>
              </a:prstGeom>
              <a:blipFill>
                <a:blip r:embed="rId3"/>
                <a:stretch>
                  <a:fillRect/>
                </a:stretch>
              </a:blipFill>
            </p:spPr>
            <p:txBody>
              <a:bodyPr/>
              <a:lstStyle/>
              <a:p>
                <a:r>
                  <a:rPr lang="es-PE">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BB5A1009-080A-A458-A579-4DA3224E6C6D}"/>
                  </a:ext>
                </a:extLst>
              </p:cNvPr>
              <p:cNvSpPr txBox="1"/>
              <p:nvPr/>
            </p:nvSpPr>
            <p:spPr>
              <a:xfrm>
                <a:off x="6781734" y="3160868"/>
                <a:ext cx="3657732" cy="771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2400" b="1" i="1" smtClean="0">
                              <a:latin typeface="Cambria Math" panose="02040503050406030204" pitchFamily="18" charset="0"/>
                            </a:rPr>
                          </m:ctrlPr>
                        </m:sSubPr>
                        <m:e>
                          <m:r>
                            <a:rPr lang="es-ES" sz="2400" b="1" i="1" smtClean="0">
                              <a:latin typeface="Cambria Math" panose="02040503050406030204" pitchFamily="18" charset="0"/>
                            </a:rPr>
                            <m:t>𝑸</m:t>
                          </m:r>
                        </m:e>
                        <m:sub>
                          <m:r>
                            <a:rPr lang="es-ES" sz="2400" b="1" i="1" smtClean="0">
                              <a:latin typeface="Cambria Math" panose="02040503050406030204" pitchFamily="18" charset="0"/>
                            </a:rPr>
                            <m:t>𝒂</m:t>
                          </m:r>
                        </m:sub>
                      </m:sSub>
                      <m:r>
                        <a:rPr lang="es-ES" sz="2400" b="1" i="1" smtClean="0">
                          <a:latin typeface="Cambria Math" panose="02040503050406030204" pitchFamily="18" charset="0"/>
                        </a:rPr>
                        <m:t>=</m:t>
                      </m:r>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rPr>
                            <m:t>𝑨</m:t>
                          </m:r>
                        </m:e>
                        <m:sub>
                          <m:r>
                            <a:rPr lang="es-ES" sz="2400" b="1" i="1" smtClean="0">
                              <a:latin typeface="Cambria Math" panose="02040503050406030204" pitchFamily="18" charset="0"/>
                            </a:rPr>
                            <m:t>𝒃</m:t>
                          </m:r>
                        </m:sub>
                      </m:sSub>
                      <m:r>
                        <a:rPr lang="es-ES" sz="2400" b="1" i="1" smtClean="0">
                          <a:latin typeface="Cambria Math" panose="02040503050406030204" pitchFamily="18" charset="0"/>
                        </a:rPr>
                        <m:t>∗</m:t>
                      </m:r>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rPr>
                            <m:t>𝑽</m:t>
                          </m:r>
                        </m:e>
                        <m:sub>
                          <m:r>
                            <a:rPr lang="es-ES" sz="2400" b="1" i="1" smtClean="0">
                              <a:latin typeface="Cambria Math" panose="02040503050406030204" pitchFamily="18" charset="0"/>
                            </a:rPr>
                            <m:t>𝒂</m:t>
                          </m:r>
                        </m:sub>
                      </m:sSub>
                      <m:r>
                        <a:rPr lang="es-ES" sz="2400" b="1" i="1" smtClean="0">
                          <a:latin typeface="Cambria Math" panose="02040503050406030204" pitchFamily="18" charset="0"/>
                        </a:rPr>
                        <m:t>=</m:t>
                      </m:r>
                      <m:f>
                        <m:fPr>
                          <m:ctrlPr>
                            <a:rPr lang="es-ES" sz="2400" b="1" i="1" smtClean="0">
                              <a:latin typeface="Cambria Math" panose="02040503050406030204" pitchFamily="18" charset="0"/>
                            </a:rPr>
                          </m:ctrlPr>
                        </m:fPr>
                        <m:num>
                          <m:r>
                            <a:rPr lang="es-ES" sz="2400" b="1" i="1" smtClean="0">
                              <a:latin typeface="Cambria Math" panose="02040503050406030204" pitchFamily="18" charset="0"/>
                            </a:rPr>
                            <m:t>(</m:t>
                          </m:r>
                          <m:sSup>
                            <m:sSupPr>
                              <m:ctrlPr>
                                <a:rPr lang="es-ES" sz="2400" b="1" i="1" smtClean="0">
                                  <a:latin typeface="Cambria Math" panose="02040503050406030204" pitchFamily="18" charset="0"/>
                                </a:rPr>
                              </m:ctrlPr>
                            </m:sSupPr>
                            <m:e>
                              <m:r>
                                <a:rPr lang="es-ES" sz="2400" b="1" i="1" smtClean="0">
                                  <a:latin typeface="Cambria Math" panose="02040503050406030204" pitchFamily="18" charset="0"/>
                                </a:rPr>
                                <m:t>𝑫</m:t>
                              </m:r>
                            </m:e>
                            <m:sup>
                              <m:r>
                                <a:rPr lang="es-ES" sz="2400" b="1" i="1" smtClean="0">
                                  <a:latin typeface="Cambria Math" panose="02040503050406030204" pitchFamily="18" charset="0"/>
                                </a:rPr>
                                <m:t>𝟐</m:t>
                              </m:r>
                            </m:sup>
                          </m:sSup>
                          <m:r>
                            <a:rPr lang="es-ES" sz="2400" b="1" i="1" smtClean="0">
                              <a:latin typeface="Cambria Math" panose="02040503050406030204" pitchFamily="18" charset="0"/>
                            </a:rPr>
                            <m:t>−</m:t>
                          </m:r>
                          <m:sSup>
                            <m:sSupPr>
                              <m:ctrlPr>
                                <a:rPr lang="es-ES" sz="2400" b="1" i="1" smtClean="0">
                                  <a:latin typeface="Cambria Math" panose="02040503050406030204" pitchFamily="18" charset="0"/>
                                </a:rPr>
                              </m:ctrlPr>
                            </m:sSupPr>
                            <m:e>
                              <m:r>
                                <a:rPr lang="es-ES" sz="2400" b="1" i="1" smtClean="0">
                                  <a:latin typeface="Cambria Math" panose="02040503050406030204" pitchFamily="18" charset="0"/>
                                </a:rPr>
                                <m:t>𝒅</m:t>
                              </m:r>
                            </m:e>
                            <m:sup>
                              <m:r>
                                <a:rPr lang="es-ES" sz="2400" b="1" i="1" smtClean="0">
                                  <a:latin typeface="Cambria Math" panose="02040503050406030204" pitchFamily="18" charset="0"/>
                                </a:rPr>
                                <m:t>𝟐</m:t>
                              </m:r>
                            </m:sup>
                          </m:sSup>
                          <m:r>
                            <a:rPr lang="es-ES" sz="2400" b="1" i="1" smtClean="0">
                              <a:latin typeface="Cambria Math" panose="02040503050406030204" pitchFamily="18" charset="0"/>
                            </a:rPr>
                            <m:t>)</m:t>
                          </m:r>
                        </m:num>
                        <m:den>
                          <m:r>
                            <a:rPr lang="es-ES" sz="2400" b="1" i="1" smtClean="0">
                              <a:latin typeface="Cambria Math" panose="02040503050406030204" pitchFamily="18" charset="0"/>
                            </a:rPr>
                            <m:t>𝟏</m:t>
                          </m:r>
                          <m:r>
                            <a:rPr lang="es-ES" sz="2400" b="1" i="1" smtClean="0">
                              <a:latin typeface="Cambria Math" panose="02040503050406030204" pitchFamily="18" charset="0"/>
                            </a:rPr>
                            <m:t>.</m:t>
                          </m:r>
                          <m:r>
                            <a:rPr lang="es-ES" sz="2400" b="1" i="1" smtClean="0">
                              <a:latin typeface="Cambria Math" panose="02040503050406030204" pitchFamily="18" charset="0"/>
                            </a:rPr>
                            <m:t>𝟐𝟕</m:t>
                          </m:r>
                        </m:den>
                      </m:f>
                    </m:oMath>
                  </m:oMathPara>
                </a14:m>
                <a:endParaRPr lang="es-PE" sz="2400" b="1" dirty="0"/>
              </a:p>
            </p:txBody>
          </p:sp>
        </mc:Choice>
        <mc:Fallback>
          <p:sp>
            <p:nvSpPr>
              <p:cNvPr id="6" name="CuadroTexto 5">
                <a:extLst>
                  <a:ext uri="{FF2B5EF4-FFF2-40B4-BE49-F238E27FC236}">
                    <a16:creationId xmlns:a16="http://schemas.microsoft.com/office/drawing/2014/main" id="{BB5A1009-080A-A458-A579-4DA3224E6C6D}"/>
                  </a:ext>
                </a:extLst>
              </p:cNvPr>
              <p:cNvSpPr txBox="1">
                <a:spLocks noRot="1" noChangeAspect="1" noMove="1" noResize="1" noEditPoints="1" noAdjustHandles="1" noChangeArrowheads="1" noChangeShapeType="1" noTextEdit="1"/>
              </p:cNvSpPr>
              <p:nvPr/>
            </p:nvSpPr>
            <p:spPr>
              <a:xfrm>
                <a:off x="6781734" y="3160868"/>
                <a:ext cx="3657732" cy="771878"/>
              </a:xfrm>
              <a:prstGeom prst="rect">
                <a:avLst/>
              </a:prstGeom>
              <a:blipFill>
                <a:blip r:embed="rId4"/>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6362267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C9C355D-2CD9-4E0E-B3B2-CE93B43273A6}"/>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AFCA90E0-A722-4442-988B-9A619D065AAB}"/>
              </a:ext>
            </a:extLst>
          </p:cNvPr>
          <p:cNvSpPr>
            <a:spLocks noGrp="1"/>
          </p:cNvSpPr>
          <p:nvPr>
            <p:ph type="sldNum" sz="quarter" idx="12"/>
          </p:nvPr>
        </p:nvSpPr>
        <p:spPr/>
        <p:txBody>
          <a:bodyPr/>
          <a:lstStyle/>
          <a:p>
            <a:fld id="{510D3C48-01B5-44F0-B018-CA7289F8CA3D}" type="slidenum">
              <a:rPr lang="es-PE" smtClean="0"/>
              <a:t>72</a:t>
            </a:fld>
            <a:endParaRPr lang="es-PE"/>
          </a:p>
        </p:txBody>
      </p:sp>
      <p:sp>
        <p:nvSpPr>
          <p:cNvPr id="7" name="CuadroTexto 6">
            <a:extLst>
              <a:ext uri="{FF2B5EF4-FFF2-40B4-BE49-F238E27FC236}">
                <a16:creationId xmlns:a16="http://schemas.microsoft.com/office/drawing/2014/main" id="{F2243BCD-7EA0-4F38-AA71-ECB804C8DB52}"/>
              </a:ext>
            </a:extLst>
          </p:cNvPr>
          <p:cNvSpPr txBox="1"/>
          <p:nvPr/>
        </p:nvSpPr>
        <p:spPr>
          <a:xfrm>
            <a:off x="725863" y="505295"/>
            <a:ext cx="10813587" cy="646331"/>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1">
                <a:latin typeface="+mj-lt"/>
                <a:ea typeface="+mj-ea"/>
                <a:cs typeface="+mj-cs"/>
              </a:defRPr>
            </a:lvl1pPr>
          </a:lstStyle>
          <a:p>
            <a:r>
              <a:rPr lang="es-PE" dirty="0"/>
              <a:t>2.10.6. SARTA DE PERFORACIÓN</a:t>
            </a:r>
          </a:p>
        </p:txBody>
      </p:sp>
      <p:sp>
        <p:nvSpPr>
          <p:cNvPr id="9" name="CuadroTexto 8">
            <a:extLst>
              <a:ext uri="{FF2B5EF4-FFF2-40B4-BE49-F238E27FC236}">
                <a16:creationId xmlns:a16="http://schemas.microsoft.com/office/drawing/2014/main" id="{0D5EDC5C-52A8-4B9B-B4B4-EB4ACE6DAAAF}"/>
              </a:ext>
            </a:extLst>
          </p:cNvPr>
          <p:cNvSpPr txBox="1"/>
          <p:nvPr/>
        </p:nvSpPr>
        <p:spPr>
          <a:xfrm>
            <a:off x="652549" y="1283040"/>
            <a:ext cx="6784571" cy="4708981"/>
          </a:xfrm>
          <a:prstGeom prst="rect">
            <a:avLst/>
          </a:prstGeom>
          <a:noFill/>
        </p:spPr>
        <p:txBody>
          <a:bodyPr wrap="square">
            <a:spAutoFit/>
          </a:bodyPr>
          <a:lstStyle/>
          <a:p>
            <a:pPr algn="just"/>
            <a:r>
              <a:rPr lang="es-PE" dirty="0"/>
              <a:t>La sarta de perforación Fig. está formada por el acoplamiento de rotación, las barras, el estabilizador y el tricono.</a:t>
            </a:r>
          </a:p>
          <a:p>
            <a:pPr algn="just"/>
            <a:endParaRPr lang="es-PE" dirty="0"/>
          </a:p>
          <a:p>
            <a:pPr algn="just"/>
            <a:r>
              <a:rPr lang="es-PE" sz="2400" b="1" dirty="0">
                <a:solidFill>
                  <a:srgbClr val="7030A0"/>
                </a:solidFill>
              </a:rPr>
              <a:t>a. Acoplamiento de rotación.</a:t>
            </a:r>
          </a:p>
          <a:p>
            <a:pPr algn="just"/>
            <a:r>
              <a:rPr lang="es-PE" dirty="0"/>
              <a:t> Este elemento transmite el par de rotación desde la cabeza hasta la sarta que se encuentra debajo.</a:t>
            </a:r>
          </a:p>
          <a:p>
            <a:pPr algn="just"/>
            <a:endParaRPr lang="es-PE" dirty="0"/>
          </a:p>
          <a:p>
            <a:pPr algn="just"/>
            <a:r>
              <a:rPr lang="es-PE" sz="2400" b="1" dirty="0">
                <a:solidFill>
                  <a:srgbClr val="7030A0"/>
                </a:solidFill>
              </a:rPr>
              <a:t>b. Barra. </a:t>
            </a:r>
          </a:p>
          <a:p>
            <a:pPr algn="just"/>
            <a:r>
              <a:rPr lang="es-PE" dirty="0"/>
              <a:t>La longitud de las barras depende de la longitud del taladro. Sirven para transmitir el empuje sobre la broca y para canalizar por su interior el aire comprimido necesario para la limpieza del taladro y enfriamiento de los cojinetes.</a:t>
            </a:r>
          </a:p>
          <a:p>
            <a:pPr algn="just"/>
            <a:endParaRPr lang="es-PE" dirty="0"/>
          </a:p>
          <a:p>
            <a:pPr algn="just"/>
            <a:r>
              <a:rPr lang="es-PE" dirty="0"/>
              <a:t>Suelen estar construidas de acero con un espesor de 1" (25 mm) y en ocasiones de hasta 1 1</a:t>
            </a:r>
            <a:r>
              <a:rPr lang="en-US" dirty="0"/>
              <a:t>/</a:t>
            </a:r>
            <a:r>
              <a:rPr lang="es-PE" dirty="0"/>
              <a:t>2" (38 mm). Las roscas más usadas en los acoplamientos son del tipo API, BECO, etc. </a:t>
            </a:r>
          </a:p>
        </p:txBody>
      </p:sp>
      <p:pic>
        <p:nvPicPr>
          <p:cNvPr id="11" name="Imagen 10">
            <a:extLst>
              <a:ext uri="{FF2B5EF4-FFF2-40B4-BE49-F238E27FC236}">
                <a16:creationId xmlns:a16="http://schemas.microsoft.com/office/drawing/2014/main" id="{221F8CF3-DBCC-4A10-8261-7C8D55E3B0FF}"/>
              </a:ext>
            </a:extLst>
          </p:cNvPr>
          <p:cNvPicPr>
            <a:picLocks noChangeAspect="1"/>
          </p:cNvPicPr>
          <p:nvPr/>
        </p:nvPicPr>
        <p:blipFill>
          <a:blip r:embed="rId2"/>
          <a:stretch>
            <a:fillRect/>
          </a:stretch>
        </p:blipFill>
        <p:spPr>
          <a:xfrm>
            <a:off x="8722675" y="1252577"/>
            <a:ext cx="2295845" cy="4686954"/>
          </a:xfrm>
          <a:prstGeom prst="rect">
            <a:avLst/>
          </a:prstGeom>
        </p:spPr>
      </p:pic>
    </p:spTree>
    <p:extLst>
      <p:ext uri="{BB962C8B-B14F-4D97-AF65-F5344CB8AC3E}">
        <p14:creationId xmlns:p14="http://schemas.microsoft.com/office/powerpoint/2010/main" val="1108538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B575323-268D-4E6C-8EB3-AD745FA27B06}"/>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B8F0128C-4D79-4C79-80D6-80634B69B0F5}"/>
              </a:ext>
            </a:extLst>
          </p:cNvPr>
          <p:cNvSpPr>
            <a:spLocks noGrp="1"/>
          </p:cNvSpPr>
          <p:nvPr>
            <p:ph type="sldNum" sz="quarter" idx="12"/>
          </p:nvPr>
        </p:nvSpPr>
        <p:spPr/>
        <p:txBody>
          <a:bodyPr/>
          <a:lstStyle/>
          <a:p>
            <a:fld id="{510D3C48-01B5-44F0-B018-CA7289F8CA3D}" type="slidenum">
              <a:rPr lang="es-PE" smtClean="0"/>
              <a:t>73</a:t>
            </a:fld>
            <a:endParaRPr lang="es-PE"/>
          </a:p>
        </p:txBody>
      </p:sp>
      <p:sp>
        <p:nvSpPr>
          <p:cNvPr id="7" name="CuadroTexto 6">
            <a:extLst>
              <a:ext uri="{FF2B5EF4-FFF2-40B4-BE49-F238E27FC236}">
                <a16:creationId xmlns:a16="http://schemas.microsoft.com/office/drawing/2014/main" id="{A7BF2F95-F413-4664-A76D-139D5D3D6BEE}"/>
              </a:ext>
            </a:extLst>
          </p:cNvPr>
          <p:cNvSpPr txBox="1"/>
          <p:nvPr/>
        </p:nvSpPr>
        <p:spPr>
          <a:xfrm>
            <a:off x="694592" y="505043"/>
            <a:ext cx="5319346" cy="5724644"/>
          </a:xfrm>
          <a:prstGeom prst="rect">
            <a:avLst/>
          </a:prstGeom>
          <a:noFill/>
        </p:spPr>
        <p:txBody>
          <a:bodyPr wrap="square">
            <a:spAutoFit/>
          </a:bodyPr>
          <a:lstStyle/>
          <a:p>
            <a:pPr algn="just"/>
            <a:r>
              <a:rPr lang="es-PE" sz="2400" b="1" dirty="0">
                <a:solidFill>
                  <a:srgbClr val="7030A0"/>
                </a:solidFill>
              </a:rPr>
              <a:t>c. Estabilizador </a:t>
            </a:r>
          </a:p>
          <a:p>
            <a:pPr algn="just"/>
            <a:r>
              <a:rPr lang="es-PE" dirty="0"/>
              <a:t>Va colocado encima de la broca de perforación y tiene la misión de hacer que el tricono gire correctamente según el eje del taladro e impida que se produzca una oscilación y pandeo del varillaje de perforación. </a:t>
            </a:r>
          </a:p>
          <a:p>
            <a:pPr algn="just"/>
            <a:endParaRPr lang="es-PE" dirty="0"/>
          </a:p>
          <a:p>
            <a:pPr algn="just"/>
            <a:r>
              <a:rPr lang="es-PE" dirty="0"/>
              <a:t>Las ventajas derivadas de su utilización son las siguientes: </a:t>
            </a:r>
          </a:p>
          <a:p>
            <a:pPr algn="just"/>
            <a:endParaRPr lang="es-PE" dirty="0"/>
          </a:p>
          <a:p>
            <a:pPr marL="285750" indent="-285750" algn="just">
              <a:buFont typeface="Wingdings" panose="05000000000000000000" pitchFamily="2" charset="2"/>
              <a:buChar char="ü"/>
            </a:pPr>
            <a:r>
              <a:rPr lang="es-PE" dirty="0"/>
              <a:t>Menores desviaciones de los barrenos, sobre todo cuando se perfora inclinado. </a:t>
            </a:r>
          </a:p>
          <a:p>
            <a:pPr marL="285750" indent="-285750" algn="just">
              <a:buFont typeface="Wingdings" panose="05000000000000000000" pitchFamily="2" charset="2"/>
              <a:buChar char="ü"/>
            </a:pPr>
            <a:r>
              <a:rPr lang="es-PE" dirty="0"/>
              <a:t>Mayor duración del tricono y aumento de la velocidad de penetración, debido a un mejor aprovechamiento del empuje. </a:t>
            </a:r>
          </a:p>
          <a:p>
            <a:pPr marL="285750" indent="-285750" algn="just">
              <a:buFont typeface="Wingdings" panose="05000000000000000000" pitchFamily="2" charset="2"/>
              <a:buChar char="ü"/>
            </a:pPr>
            <a:r>
              <a:rPr lang="es-PE" dirty="0"/>
              <a:t>Menor desgaste de los faldones, de la hilera periférica de insertos y de los cojinetes. </a:t>
            </a:r>
          </a:p>
          <a:p>
            <a:pPr marL="285750" indent="-285750" algn="just">
              <a:buFont typeface="Wingdings" panose="05000000000000000000" pitchFamily="2" charset="2"/>
              <a:buChar char="ü"/>
            </a:pPr>
            <a:r>
              <a:rPr lang="es-PE" dirty="0"/>
              <a:t>Mayor estabilidad de las paredes del taladro, debido a que las barras de perforación no sufren pandeo. </a:t>
            </a:r>
          </a:p>
          <a:p>
            <a:pPr marL="285750" indent="-285750" algn="just">
              <a:buFont typeface="Wingdings" panose="05000000000000000000" pitchFamily="2" charset="2"/>
              <a:buChar char="ü"/>
            </a:pPr>
            <a:r>
              <a:rPr lang="es-PE" dirty="0"/>
              <a:t>Mejora de la carga de explosivo. </a:t>
            </a:r>
          </a:p>
        </p:txBody>
      </p:sp>
      <p:sp>
        <p:nvSpPr>
          <p:cNvPr id="9" name="CuadroTexto 8">
            <a:extLst>
              <a:ext uri="{FF2B5EF4-FFF2-40B4-BE49-F238E27FC236}">
                <a16:creationId xmlns:a16="http://schemas.microsoft.com/office/drawing/2014/main" id="{F0097F4A-BFAE-4484-8511-F655D9AF43CA}"/>
              </a:ext>
            </a:extLst>
          </p:cNvPr>
          <p:cNvSpPr txBox="1"/>
          <p:nvPr/>
        </p:nvSpPr>
        <p:spPr>
          <a:xfrm>
            <a:off x="6438208" y="924870"/>
            <a:ext cx="5059200" cy="646331"/>
          </a:xfrm>
          <a:prstGeom prst="rect">
            <a:avLst/>
          </a:prstGeom>
          <a:noFill/>
        </p:spPr>
        <p:txBody>
          <a:bodyPr wrap="square">
            <a:spAutoFit/>
          </a:bodyPr>
          <a:lstStyle/>
          <a:p>
            <a:pPr algn="just"/>
            <a:r>
              <a:rPr lang="es-PE" dirty="0"/>
              <a:t>Existen dos tipos de estabilizadores, de aletas y de rodillos. </a:t>
            </a:r>
          </a:p>
        </p:txBody>
      </p:sp>
      <p:pic>
        <p:nvPicPr>
          <p:cNvPr id="11" name="Imagen 10">
            <a:extLst>
              <a:ext uri="{FF2B5EF4-FFF2-40B4-BE49-F238E27FC236}">
                <a16:creationId xmlns:a16="http://schemas.microsoft.com/office/drawing/2014/main" id="{07536203-0750-4EBB-9717-5A7C363834DB}"/>
              </a:ext>
            </a:extLst>
          </p:cNvPr>
          <p:cNvPicPr>
            <a:picLocks noChangeAspect="1"/>
          </p:cNvPicPr>
          <p:nvPr/>
        </p:nvPicPr>
        <p:blipFill rotWithShape="1">
          <a:blip r:embed="rId2"/>
          <a:srcRect l="27936"/>
          <a:stretch/>
        </p:blipFill>
        <p:spPr>
          <a:xfrm>
            <a:off x="7965831" y="1478869"/>
            <a:ext cx="1359275" cy="4798839"/>
          </a:xfrm>
          <a:prstGeom prst="rect">
            <a:avLst/>
          </a:prstGeom>
        </p:spPr>
      </p:pic>
    </p:spTree>
    <p:extLst>
      <p:ext uri="{BB962C8B-B14F-4D97-AF65-F5344CB8AC3E}">
        <p14:creationId xmlns:p14="http://schemas.microsoft.com/office/powerpoint/2010/main" val="8020344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7B129DE-8CA8-4DFD-9237-8438CB9A3800}"/>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7EB07ECC-4C07-4CFC-B112-534BFC2E7ADE}"/>
              </a:ext>
            </a:extLst>
          </p:cNvPr>
          <p:cNvSpPr>
            <a:spLocks noGrp="1"/>
          </p:cNvSpPr>
          <p:nvPr>
            <p:ph type="sldNum" sz="quarter" idx="12"/>
          </p:nvPr>
        </p:nvSpPr>
        <p:spPr/>
        <p:txBody>
          <a:bodyPr/>
          <a:lstStyle/>
          <a:p>
            <a:fld id="{510D3C48-01B5-44F0-B018-CA7289F8CA3D}" type="slidenum">
              <a:rPr lang="es-PE" smtClean="0"/>
              <a:t>74</a:t>
            </a:fld>
            <a:endParaRPr lang="es-PE"/>
          </a:p>
        </p:txBody>
      </p:sp>
      <p:sp>
        <p:nvSpPr>
          <p:cNvPr id="7" name="CuadroTexto 6">
            <a:extLst>
              <a:ext uri="{FF2B5EF4-FFF2-40B4-BE49-F238E27FC236}">
                <a16:creationId xmlns:a16="http://schemas.microsoft.com/office/drawing/2014/main" id="{84628785-0B4B-491B-B626-391E8A32DE65}"/>
              </a:ext>
            </a:extLst>
          </p:cNvPr>
          <p:cNvSpPr txBox="1"/>
          <p:nvPr/>
        </p:nvSpPr>
        <p:spPr>
          <a:xfrm>
            <a:off x="702426" y="1588737"/>
            <a:ext cx="5806420" cy="4247317"/>
          </a:xfrm>
          <a:prstGeom prst="rect">
            <a:avLst/>
          </a:prstGeom>
          <a:noFill/>
        </p:spPr>
        <p:txBody>
          <a:bodyPr wrap="square">
            <a:spAutoFit/>
          </a:bodyPr>
          <a:lstStyle/>
          <a:p>
            <a:pPr algn="just"/>
            <a:r>
              <a:rPr lang="es-PE" dirty="0"/>
              <a:t>La utilización de mástiles altos de hasta 27 m, que permiten la perforación de cada taladro en una sola pasada sin maniobras de prolongación de la sarta, tiene las siguientes ventajas: </a:t>
            </a:r>
          </a:p>
          <a:p>
            <a:pPr algn="just"/>
            <a:endParaRPr lang="es-PE" dirty="0"/>
          </a:p>
          <a:p>
            <a:pPr marL="285750" indent="-285750" algn="just">
              <a:buFont typeface="Wingdings" panose="05000000000000000000" pitchFamily="2" charset="2"/>
              <a:buChar char="ü"/>
            </a:pPr>
            <a:r>
              <a:rPr lang="es-PE" dirty="0"/>
              <a:t>Se elimina la colocación de barras, que supone unos tiempos muertos de 2 a 6 minutos por cada una. </a:t>
            </a:r>
          </a:p>
          <a:p>
            <a:pPr marL="285750" indent="-285750" algn="just">
              <a:buFont typeface="Wingdings" panose="05000000000000000000" pitchFamily="2" charset="2"/>
              <a:buChar char="ü"/>
            </a:pPr>
            <a:r>
              <a:rPr lang="es-PE" dirty="0"/>
              <a:t>Se reducen los daños a las roscas. </a:t>
            </a:r>
          </a:p>
          <a:p>
            <a:pPr marL="285750" indent="-285750" algn="just">
              <a:buFont typeface="Wingdings" panose="05000000000000000000" pitchFamily="2" charset="2"/>
              <a:buChar char="ü"/>
            </a:pPr>
            <a:r>
              <a:rPr lang="es-PE" dirty="0"/>
              <a:t>Aumenta la producción del orden de un 10 a un 15%. </a:t>
            </a:r>
          </a:p>
          <a:p>
            <a:pPr marL="285750" indent="-285750" algn="just">
              <a:buFont typeface="Wingdings" panose="05000000000000000000" pitchFamily="2" charset="2"/>
              <a:buChar char="ü"/>
            </a:pPr>
            <a:r>
              <a:rPr lang="es-PE" dirty="0"/>
              <a:t>Facilita la limpieza del taladro. </a:t>
            </a:r>
          </a:p>
          <a:p>
            <a:pPr marL="285750" indent="-285750" algn="just">
              <a:buFont typeface="Wingdings" panose="05000000000000000000" pitchFamily="2" charset="2"/>
              <a:buChar char="ü"/>
            </a:pPr>
            <a:r>
              <a:rPr lang="es-PE" dirty="0"/>
              <a:t>Permite un flujo continuo de aire a través de la boca, lo que es especialmente interesante en taladros con agua. </a:t>
            </a:r>
          </a:p>
          <a:p>
            <a:pPr marL="285750" indent="-285750" algn="just">
              <a:buFont typeface="Wingdings" panose="05000000000000000000" pitchFamily="2" charset="2"/>
              <a:buChar char="ü"/>
            </a:pPr>
            <a:r>
              <a:rPr lang="es-PE" dirty="0"/>
              <a:t>Disminuyen las pérdidas en la transmisión de esfuerzos de empuje y rotación al no disponer de elementos de unión entre las barras. </a:t>
            </a:r>
          </a:p>
        </p:txBody>
      </p:sp>
      <p:sp>
        <p:nvSpPr>
          <p:cNvPr id="9" name="CuadroTexto 8">
            <a:extLst>
              <a:ext uri="{FF2B5EF4-FFF2-40B4-BE49-F238E27FC236}">
                <a16:creationId xmlns:a16="http://schemas.microsoft.com/office/drawing/2014/main" id="{FF2656F7-D62D-4F35-894B-57458932109E}"/>
              </a:ext>
            </a:extLst>
          </p:cNvPr>
          <p:cNvSpPr txBox="1"/>
          <p:nvPr/>
        </p:nvSpPr>
        <p:spPr>
          <a:xfrm>
            <a:off x="6812280" y="1628903"/>
            <a:ext cx="4677294" cy="3416320"/>
          </a:xfrm>
          <a:prstGeom prst="rect">
            <a:avLst/>
          </a:prstGeom>
          <a:noFill/>
        </p:spPr>
        <p:txBody>
          <a:bodyPr wrap="square">
            <a:spAutoFit/>
          </a:bodyPr>
          <a:lstStyle/>
          <a:p>
            <a:pPr algn="just"/>
            <a:r>
              <a:rPr lang="es-PE" dirty="0"/>
              <a:t>Los inconvenientes del varillaje de pasada simple son: </a:t>
            </a:r>
          </a:p>
          <a:p>
            <a:pPr algn="just"/>
            <a:endParaRPr lang="es-PE" dirty="0"/>
          </a:p>
          <a:p>
            <a:pPr marL="285750" indent="-285750" algn="just">
              <a:buFont typeface="Wingdings" panose="05000000000000000000" pitchFamily="2" charset="2"/>
              <a:buChar char="ü"/>
            </a:pPr>
            <a:r>
              <a:rPr lang="es-PE" dirty="0"/>
              <a:t>Los mástiles más altos producen mayor inestabilidad, especialmente con cabeza de rotación. </a:t>
            </a:r>
          </a:p>
          <a:p>
            <a:pPr marL="285750" indent="-285750" algn="just">
              <a:buFont typeface="Wingdings" panose="05000000000000000000" pitchFamily="2" charset="2"/>
              <a:buChar char="ü"/>
            </a:pPr>
            <a:r>
              <a:rPr lang="es-PE" dirty="0"/>
              <a:t>Se requiere un mejor anclaje trasero del mástil. </a:t>
            </a:r>
          </a:p>
          <a:p>
            <a:pPr marL="285750" indent="-285750" algn="just">
              <a:buFont typeface="Wingdings" panose="05000000000000000000" pitchFamily="2" charset="2"/>
              <a:buChar char="ü"/>
            </a:pPr>
            <a:r>
              <a:rPr lang="es-PE" dirty="0"/>
              <a:t>Se precisan mayores cuidados cuando se traslada la perforadora. </a:t>
            </a:r>
          </a:p>
          <a:p>
            <a:pPr marL="285750" indent="-285750" algn="just">
              <a:buFont typeface="Wingdings" panose="05000000000000000000" pitchFamily="2" charset="2"/>
              <a:buChar char="ü"/>
            </a:pPr>
            <a:r>
              <a:rPr lang="es-PE" dirty="0"/>
              <a:t>La cadena de transmisión del empuje requiere un mejor diseño. </a:t>
            </a:r>
          </a:p>
        </p:txBody>
      </p:sp>
      <p:sp>
        <p:nvSpPr>
          <p:cNvPr id="3" name="CuadroTexto 2">
            <a:extLst>
              <a:ext uri="{FF2B5EF4-FFF2-40B4-BE49-F238E27FC236}">
                <a16:creationId xmlns:a16="http://schemas.microsoft.com/office/drawing/2014/main" id="{D37DFE43-0449-8AC6-FCAD-937069557759}"/>
              </a:ext>
            </a:extLst>
          </p:cNvPr>
          <p:cNvSpPr txBox="1"/>
          <p:nvPr/>
        </p:nvSpPr>
        <p:spPr>
          <a:xfrm>
            <a:off x="740134" y="446929"/>
            <a:ext cx="10355214" cy="553998"/>
          </a:xfrm>
          <a:prstGeom prst="rect">
            <a:avLst/>
          </a:prstGeom>
          <a:noFill/>
        </p:spPr>
        <p:txBody>
          <a:bodyPr wrap="square">
            <a:spAutoFit/>
          </a:bodyPr>
          <a:lstStyle/>
          <a:p>
            <a:pPr algn="just"/>
            <a:r>
              <a:rPr lang="es-PE" sz="3000" b="1" dirty="0">
                <a:solidFill>
                  <a:srgbClr val="7030A0"/>
                </a:solidFill>
              </a:rPr>
              <a:t>d. Perforación en una pasada (Single Pass) </a:t>
            </a:r>
          </a:p>
        </p:txBody>
      </p:sp>
    </p:spTree>
    <p:extLst>
      <p:ext uri="{BB962C8B-B14F-4D97-AF65-F5344CB8AC3E}">
        <p14:creationId xmlns:p14="http://schemas.microsoft.com/office/powerpoint/2010/main" val="3335752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946C3-E356-65E8-FE4A-8A99D526A231}"/>
              </a:ext>
            </a:extLst>
          </p:cNvPr>
          <p:cNvSpPr>
            <a:spLocks noGrp="1"/>
          </p:cNvSpPr>
          <p:nvPr>
            <p:ph type="title"/>
          </p:nvPr>
        </p:nvSpPr>
        <p:spPr>
          <a:xfrm>
            <a:off x="838200" y="365125"/>
            <a:ext cx="10515600" cy="838835"/>
          </a:xfrm>
        </p:spPr>
        <p:txBody>
          <a:bodyPr>
            <a:normAutofit/>
          </a:bodyPr>
          <a:lstStyle/>
          <a:p>
            <a:r>
              <a:rPr lang="es-ES" sz="3600" b="1" dirty="0"/>
              <a:t>2.11. ELEMENTOS AUXILIARES</a:t>
            </a:r>
            <a:endParaRPr lang="es-PE" sz="3600" b="1" dirty="0"/>
          </a:p>
        </p:txBody>
      </p:sp>
      <p:sp>
        <p:nvSpPr>
          <p:cNvPr id="4" name="Marcador de fecha 3">
            <a:extLst>
              <a:ext uri="{FF2B5EF4-FFF2-40B4-BE49-F238E27FC236}">
                <a16:creationId xmlns:a16="http://schemas.microsoft.com/office/drawing/2014/main" id="{132263E8-D9CD-BF36-7F58-883FFB239004}"/>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569E241D-8F71-7684-5278-BC78A04B5268}"/>
              </a:ext>
            </a:extLst>
          </p:cNvPr>
          <p:cNvSpPr>
            <a:spLocks noGrp="1"/>
          </p:cNvSpPr>
          <p:nvPr>
            <p:ph type="sldNum" sz="quarter" idx="12"/>
          </p:nvPr>
        </p:nvSpPr>
        <p:spPr/>
        <p:txBody>
          <a:bodyPr/>
          <a:lstStyle/>
          <a:p>
            <a:fld id="{510D3C48-01B5-44F0-B018-CA7289F8CA3D}" type="slidenum">
              <a:rPr lang="es-PE" smtClean="0"/>
              <a:t>75</a:t>
            </a:fld>
            <a:endParaRPr lang="es-PE" dirty="0"/>
          </a:p>
        </p:txBody>
      </p:sp>
      <p:sp>
        <p:nvSpPr>
          <p:cNvPr id="7" name="CuadroTexto 6">
            <a:extLst>
              <a:ext uri="{FF2B5EF4-FFF2-40B4-BE49-F238E27FC236}">
                <a16:creationId xmlns:a16="http://schemas.microsoft.com/office/drawing/2014/main" id="{0B7AADF9-BD17-C4A3-EABF-15721F440898}"/>
              </a:ext>
            </a:extLst>
          </p:cNvPr>
          <p:cNvSpPr txBox="1"/>
          <p:nvPr/>
        </p:nvSpPr>
        <p:spPr>
          <a:xfrm>
            <a:off x="716280" y="1091982"/>
            <a:ext cx="5379720" cy="4801314"/>
          </a:xfrm>
          <a:prstGeom prst="rect">
            <a:avLst/>
          </a:prstGeom>
          <a:noFill/>
        </p:spPr>
        <p:txBody>
          <a:bodyPr wrap="square">
            <a:spAutoFit/>
          </a:bodyPr>
          <a:lstStyle/>
          <a:p>
            <a:pPr algn="just"/>
            <a:r>
              <a:rPr lang="es-ES" sz="2400" b="1" dirty="0">
                <a:solidFill>
                  <a:srgbClr val="7030A0"/>
                </a:solidFill>
              </a:rPr>
              <a:t>2.11.1. Eliminación del polvo </a:t>
            </a:r>
          </a:p>
          <a:p>
            <a:pPr algn="just"/>
            <a:endParaRPr lang="es-ES" sz="2400" b="1" dirty="0">
              <a:solidFill>
                <a:srgbClr val="7030A0"/>
              </a:solidFill>
            </a:endParaRPr>
          </a:p>
          <a:p>
            <a:pPr algn="just"/>
            <a:r>
              <a:rPr lang="es-ES" dirty="0"/>
              <a:t>Durante la perforación se crea una gran cantidad de polvo que, si no es eliminado, además de afectar a la salud del personal, puede crear problemas de mantenimiento en la perforadora. La supresión del polvo puede hacerse por dos procedimientos: </a:t>
            </a:r>
          </a:p>
          <a:p>
            <a:pPr algn="just"/>
            <a:endParaRPr lang="es-ES" dirty="0"/>
          </a:p>
          <a:p>
            <a:pPr algn="just">
              <a:tabLst>
                <a:tab pos="1249363" algn="l"/>
              </a:tabLst>
            </a:pPr>
            <a:r>
              <a:rPr lang="es-ES" sz="2400" b="1" dirty="0">
                <a:solidFill>
                  <a:srgbClr val="7030A0"/>
                </a:solidFill>
              </a:rPr>
              <a:t>a. Sistema húmedo.</a:t>
            </a:r>
            <a:r>
              <a:rPr lang="es-ES" dirty="0"/>
              <a:t> </a:t>
            </a:r>
          </a:p>
          <a:p>
            <a:pPr algn="just"/>
            <a:r>
              <a:rPr lang="es-ES" dirty="0"/>
              <a:t>El sistema húmedo consiste en añadir una pequeña cantidad de agua con o sin espumante al aire de barrido. El polvo formado en el fondo del taladro es apelmazado y sale junto con el detritus de· perforación.</a:t>
            </a:r>
          </a:p>
          <a:p>
            <a:pPr algn="just"/>
            <a:endParaRPr lang="es-ES" dirty="0"/>
          </a:p>
          <a:p>
            <a:pPr algn="just"/>
            <a:r>
              <a:rPr lang="es-ES" dirty="0"/>
              <a:t>Este sistema tiene la ventaja de su gran simplicidad, pero presenta algunos inconvenientes:  </a:t>
            </a:r>
            <a:endParaRPr lang="es-PE" dirty="0"/>
          </a:p>
        </p:txBody>
      </p:sp>
      <p:sp>
        <p:nvSpPr>
          <p:cNvPr id="9" name="CuadroTexto 8">
            <a:extLst>
              <a:ext uri="{FF2B5EF4-FFF2-40B4-BE49-F238E27FC236}">
                <a16:creationId xmlns:a16="http://schemas.microsoft.com/office/drawing/2014/main" id="{B66EEB14-398D-34D3-4450-ABBAF4FF7DBE}"/>
              </a:ext>
            </a:extLst>
          </p:cNvPr>
          <p:cNvSpPr txBox="1"/>
          <p:nvPr/>
        </p:nvSpPr>
        <p:spPr>
          <a:xfrm>
            <a:off x="6217920" y="1203960"/>
            <a:ext cx="5257800" cy="4708981"/>
          </a:xfrm>
          <a:prstGeom prst="rect">
            <a:avLst/>
          </a:prstGeom>
          <a:noFill/>
        </p:spPr>
        <p:txBody>
          <a:bodyPr wrap="square">
            <a:spAutoFit/>
          </a:bodyPr>
          <a:lstStyle/>
          <a:p>
            <a:pPr marL="285750" indent="-285750" algn="just">
              <a:buFont typeface="Arial" panose="020B0604020202020204" pitchFamily="34" charset="0"/>
              <a:buChar char="•"/>
            </a:pPr>
            <a:r>
              <a:rPr lang="es-ES" dirty="0"/>
              <a:t>Reduce la vida del tricono entre un 15 y un 20%. </a:t>
            </a:r>
          </a:p>
          <a:p>
            <a:pPr marL="285750" indent="-285750" algn="just">
              <a:buFont typeface="Arial" panose="020B0604020202020204" pitchFamily="34" charset="0"/>
              <a:buChar char="•"/>
            </a:pPr>
            <a:r>
              <a:rPr lang="es-ES" dirty="0"/>
              <a:t>Si se abusa del caudal de agua se forma una papilla espesa y abrasiva de difícil eliminación que causa un gran desgaste en la sarta de perforación. </a:t>
            </a:r>
          </a:p>
          <a:p>
            <a:pPr marL="285750" indent="-285750" algn="just">
              <a:buFont typeface="Arial" panose="020B0604020202020204" pitchFamily="34" charset="0"/>
              <a:buChar char="•"/>
            </a:pPr>
            <a:r>
              <a:rPr lang="es-ES" dirty="0"/>
              <a:t>En climas fríos origina problemas operativos. </a:t>
            </a:r>
            <a:endParaRPr lang="es-PE" dirty="0"/>
          </a:p>
          <a:p>
            <a:pPr algn="just"/>
            <a:endParaRPr lang="es-ES" sz="2400" b="1" dirty="0">
              <a:solidFill>
                <a:srgbClr val="7030A0"/>
              </a:solidFill>
            </a:endParaRPr>
          </a:p>
          <a:p>
            <a:pPr algn="just"/>
            <a:r>
              <a:rPr lang="es-ES" sz="2400" b="1" dirty="0">
                <a:solidFill>
                  <a:srgbClr val="7030A0"/>
                </a:solidFill>
              </a:rPr>
              <a:t>b. Sistema Seco.</a:t>
            </a:r>
          </a:p>
          <a:p>
            <a:pPr algn="just"/>
            <a:r>
              <a:rPr lang="es-ES" dirty="0"/>
              <a:t>El sistema seco consiste en un colector de polvo formado por un conjunto de ciclones y filtros, tiene la ventaja de su gran eficiencia y de no afectar a la vida de los triconos. Cuando se encuentra agua durante la perforación es poco efectivo y requiere un mayor mantenimiento. </a:t>
            </a:r>
          </a:p>
          <a:p>
            <a:pPr algn="just"/>
            <a:endParaRPr lang="es-ES" dirty="0"/>
          </a:p>
          <a:p>
            <a:pPr algn="just"/>
            <a:r>
              <a:rPr lang="es-ES" dirty="0"/>
              <a:t>La cabina y la sala de máquinas suelen estar presurizadas para evitar la entrada de polvo. </a:t>
            </a:r>
            <a:endParaRPr lang="es-PE" dirty="0"/>
          </a:p>
        </p:txBody>
      </p:sp>
    </p:spTree>
    <p:extLst>
      <p:ext uri="{BB962C8B-B14F-4D97-AF65-F5344CB8AC3E}">
        <p14:creationId xmlns:p14="http://schemas.microsoft.com/office/powerpoint/2010/main" val="25877318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BE2C7D51-3A78-BA10-7291-EB86458A0F4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52AB9096-4415-1A3C-2DB1-42378E1F5207}"/>
              </a:ext>
            </a:extLst>
          </p:cNvPr>
          <p:cNvSpPr>
            <a:spLocks noGrp="1"/>
          </p:cNvSpPr>
          <p:nvPr>
            <p:ph type="sldNum" sz="quarter" idx="12"/>
          </p:nvPr>
        </p:nvSpPr>
        <p:spPr/>
        <p:txBody>
          <a:bodyPr/>
          <a:lstStyle/>
          <a:p>
            <a:fld id="{510D3C48-01B5-44F0-B018-CA7289F8CA3D}" type="slidenum">
              <a:rPr lang="es-PE" smtClean="0"/>
              <a:t>76</a:t>
            </a:fld>
            <a:endParaRPr lang="es-PE"/>
          </a:p>
        </p:txBody>
      </p:sp>
      <p:sp>
        <p:nvSpPr>
          <p:cNvPr id="7" name="CuadroTexto 6">
            <a:extLst>
              <a:ext uri="{FF2B5EF4-FFF2-40B4-BE49-F238E27FC236}">
                <a16:creationId xmlns:a16="http://schemas.microsoft.com/office/drawing/2014/main" id="{E020E1E3-138A-5857-B0DC-7F11CB1BC21D}"/>
              </a:ext>
            </a:extLst>
          </p:cNvPr>
          <p:cNvSpPr txBox="1"/>
          <p:nvPr/>
        </p:nvSpPr>
        <p:spPr>
          <a:xfrm>
            <a:off x="701040" y="523637"/>
            <a:ext cx="5242560" cy="4708981"/>
          </a:xfrm>
          <a:prstGeom prst="rect">
            <a:avLst/>
          </a:prstGeom>
          <a:noFill/>
        </p:spPr>
        <p:txBody>
          <a:bodyPr wrap="square">
            <a:spAutoFit/>
          </a:bodyPr>
          <a:lstStyle/>
          <a:p>
            <a:pPr algn="just"/>
            <a:r>
              <a:rPr lang="es-ES" sz="2400" b="1" dirty="0">
                <a:solidFill>
                  <a:srgbClr val="7030A0"/>
                </a:solidFill>
              </a:rPr>
              <a:t>2.11.2. Nivelación </a:t>
            </a:r>
          </a:p>
          <a:p>
            <a:pPr algn="just"/>
            <a:endParaRPr lang="es-ES" sz="2400" b="1" dirty="0">
              <a:solidFill>
                <a:srgbClr val="7030A0"/>
              </a:solidFill>
            </a:endParaRPr>
          </a:p>
          <a:p>
            <a:pPr algn="just"/>
            <a:r>
              <a:rPr lang="es-ES" dirty="0"/>
              <a:t>Cuando la máquina está en situación de perforar se apoya sobre los gatos de nivelación que se encuentran anclados al bastidor, y cuya altura se regula desde la cabina. </a:t>
            </a:r>
          </a:p>
          <a:p>
            <a:pPr algn="just"/>
            <a:endParaRPr lang="es-ES" dirty="0"/>
          </a:p>
          <a:p>
            <a:pPr algn="just"/>
            <a:r>
              <a:rPr lang="es-ES" dirty="0"/>
              <a:t>Cada perforadora suele disponer de tres a cuatro gatos y en esa operación se invierte alrededor de 1 minuto. </a:t>
            </a:r>
          </a:p>
          <a:p>
            <a:pPr algn="just"/>
            <a:endParaRPr lang="es-ES" dirty="0"/>
          </a:p>
          <a:p>
            <a:pPr algn="just"/>
            <a:r>
              <a:rPr lang="es-ES" dirty="0"/>
              <a:t>El empleo de un gato hidráulico en cada esquina de la máquina es la configuración que proporciona la mejor distribución de cargas, reduciendo los esfuerzos de torsión al conjunto, las vibraciones al mástil y las averías en general.</a:t>
            </a:r>
            <a:endParaRPr lang="es-PE" dirty="0"/>
          </a:p>
        </p:txBody>
      </p:sp>
      <p:pic>
        <p:nvPicPr>
          <p:cNvPr id="9" name="Imagen 8">
            <a:extLst>
              <a:ext uri="{FF2B5EF4-FFF2-40B4-BE49-F238E27FC236}">
                <a16:creationId xmlns:a16="http://schemas.microsoft.com/office/drawing/2014/main" id="{036865F8-411B-6120-3411-7C66C33BAD18}"/>
              </a:ext>
            </a:extLst>
          </p:cNvPr>
          <p:cNvPicPr>
            <a:picLocks noChangeAspect="1"/>
          </p:cNvPicPr>
          <p:nvPr/>
        </p:nvPicPr>
        <p:blipFill>
          <a:blip r:embed="rId2"/>
          <a:srcRect t="6073"/>
          <a:stretch/>
        </p:blipFill>
        <p:spPr>
          <a:xfrm>
            <a:off x="6274057" y="1264920"/>
            <a:ext cx="5066625" cy="4423020"/>
          </a:xfrm>
          <a:prstGeom prst="rect">
            <a:avLst/>
          </a:prstGeom>
        </p:spPr>
      </p:pic>
    </p:spTree>
    <p:extLst>
      <p:ext uri="{BB962C8B-B14F-4D97-AF65-F5344CB8AC3E}">
        <p14:creationId xmlns:p14="http://schemas.microsoft.com/office/powerpoint/2010/main" val="3285843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1090053-3480-39CC-13AD-2B6778C79311}"/>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EDB1712F-6AD4-8D5C-08B0-9860DFECDD15}"/>
              </a:ext>
            </a:extLst>
          </p:cNvPr>
          <p:cNvSpPr>
            <a:spLocks noGrp="1"/>
          </p:cNvSpPr>
          <p:nvPr>
            <p:ph type="sldNum" sz="quarter" idx="12"/>
          </p:nvPr>
        </p:nvSpPr>
        <p:spPr/>
        <p:txBody>
          <a:bodyPr/>
          <a:lstStyle/>
          <a:p>
            <a:fld id="{510D3C48-01B5-44F0-B018-CA7289F8CA3D}" type="slidenum">
              <a:rPr lang="es-PE" smtClean="0"/>
              <a:t>77</a:t>
            </a:fld>
            <a:endParaRPr lang="es-PE"/>
          </a:p>
        </p:txBody>
      </p:sp>
      <p:sp>
        <p:nvSpPr>
          <p:cNvPr id="7" name="CuadroTexto 6">
            <a:extLst>
              <a:ext uri="{FF2B5EF4-FFF2-40B4-BE49-F238E27FC236}">
                <a16:creationId xmlns:a16="http://schemas.microsoft.com/office/drawing/2014/main" id="{9E5C49E0-379E-9A8F-2271-CE802A397904}"/>
              </a:ext>
            </a:extLst>
          </p:cNvPr>
          <p:cNvSpPr txBox="1"/>
          <p:nvPr/>
        </p:nvSpPr>
        <p:spPr>
          <a:xfrm>
            <a:off x="716280" y="993024"/>
            <a:ext cx="5379720" cy="5355312"/>
          </a:xfrm>
          <a:prstGeom prst="rect">
            <a:avLst/>
          </a:prstGeom>
          <a:noFill/>
        </p:spPr>
        <p:txBody>
          <a:bodyPr wrap="square">
            <a:spAutoFit/>
          </a:bodyPr>
          <a:lstStyle/>
          <a:p>
            <a:pPr algn="just"/>
            <a:r>
              <a:rPr lang="es-ES" sz="2400" b="1" dirty="0">
                <a:solidFill>
                  <a:srgbClr val="7030A0"/>
                </a:solidFill>
              </a:rPr>
              <a:t>2.11.3. Estabilidad </a:t>
            </a:r>
          </a:p>
          <a:p>
            <a:pPr algn="just"/>
            <a:r>
              <a:rPr lang="es-ES" dirty="0"/>
              <a:t>Para obtener una alta productividad, las perforadoras deben ser capaces de desplazarse con el mástil y sarta de perforación en posición vertical. </a:t>
            </a:r>
          </a:p>
          <a:p>
            <a:pPr algn="just"/>
            <a:r>
              <a:rPr lang="es-ES" dirty="0"/>
              <a:t>Por esto, los equipos deben estar diseñados de tal forma que el centro de gravedad, aun cuando la unidad se esté desplazando, se encuentre lo más bajo posible y centrado con respecto al tren de rodaje. </a:t>
            </a:r>
          </a:p>
          <a:p>
            <a:pPr algn="just"/>
            <a:r>
              <a:rPr lang="es-ES" dirty="0"/>
              <a:t>Cuando las perforadoras van montadas sobre orugas éstas pueden sobredimensionarse para aumentar la estabilidad y disponer de un contrapeso para equilibrar mejor el conjunto.</a:t>
            </a:r>
          </a:p>
          <a:p>
            <a:pPr algn="just"/>
            <a:endParaRPr lang="es-ES" dirty="0"/>
          </a:p>
          <a:p>
            <a:pPr algn="just"/>
            <a:r>
              <a:rPr lang="es-ES" sz="2400" b="1" dirty="0">
                <a:solidFill>
                  <a:srgbClr val="7030A0"/>
                </a:solidFill>
              </a:rPr>
              <a:t>2.11.4.Capacidad para remontar pendientes </a:t>
            </a:r>
          </a:p>
          <a:p>
            <a:pPr algn="just"/>
            <a:r>
              <a:rPr lang="es-ES" dirty="0"/>
              <a:t>Los equipos sobre orugas son capaces de remontar pendientes mantenidas del 10 a 12% y alcanzar pendientes máximas del 20% durante recorridos corto</a:t>
            </a:r>
            <a:endParaRPr lang="es-PE" dirty="0"/>
          </a:p>
        </p:txBody>
      </p:sp>
      <p:sp>
        <p:nvSpPr>
          <p:cNvPr id="9" name="CuadroTexto 8">
            <a:extLst>
              <a:ext uri="{FF2B5EF4-FFF2-40B4-BE49-F238E27FC236}">
                <a16:creationId xmlns:a16="http://schemas.microsoft.com/office/drawing/2014/main" id="{375D403E-422F-92BA-EC7D-2430AF4EA5DB}"/>
              </a:ext>
            </a:extLst>
          </p:cNvPr>
          <p:cNvSpPr txBox="1"/>
          <p:nvPr/>
        </p:nvSpPr>
        <p:spPr>
          <a:xfrm>
            <a:off x="6294120" y="898760"/>
            <a:ext cx="5181600" cy="5539978"/>
          </a:xfrm>
          <a:prstGeom prst="rect">
            <a:avLst/>
          </a:prstGeom>
          <a:noFill/>
        </p:spPr>
        <p:txBody>
          <a:bodyPr wrap="square">
            <a:spAutoFit/>
          </a:bodyPr>
          <a:lstStyle/>
          <a:p>
            <a:pPr algn="just"/>
            <a:r>
              <a:rPr lang="es-ES" sz="2400" b="1" dirty="0">
                <a:solidFill>
                  <a:srgbClr val="7030A0"/>
                </a:solidFill>
              </a:rPr>
              <a:t>2.11.5. Inyección de aceite o grasa </a:t>
            </a:r>
          </a:p>
          <a:p>
            <a:pPr algn="just"/>
            <a:endParaRPr lang="es-ES" sz="2400" b="1" dirty="0">
              <a:solidFill>
                <a:srgbClr val="7030A0"/>
              </a:solidFill>
            </a:endParaRPr>
          </a:p>
          <a:p>
            <a:pPr algn="just"/>
            <a:r>
              <a:rPr lang="es-ES" dirty="0"/>
              <a:t>La inyección de aceite al aire de barrido produce una lubricación suplementaria de los rodamientos del tricono, consiguiéndose una mayor duración de este. </a:t>
            </a:r>
          </a:p>
          <a:p>
            <a:pPr algn="just"/>
            <a:endParaRPr lang="es-ES" dirty="0"/>
          </a:p>
          <a:p>
            <a:pPr algn="just"/>
            <a:r>
              <a:rPr lang="es-ES" dirty="0"/>
              <a:t>Si el caudal es excesivo, se puede producir un taponamiento de los pasos de aire en los rodamientos y un fallo prematuro de los mismos, así como un apelmazamiento del polvo que puede impedir su fácil evacuación. </a:t>
            </a:r>
          </a:p>
          <a:p>
            <a:pPr algn="just"/>
            <a:endParaRPr lang="es-ES" dirty="0"/>
          </a:p>
          <a:p>
            <a:pPr algn="just"/>
            <a:r>
              <a:rPr lang="es-ES" dirty="0"/>
              <a:t>Cuando se emplean compresores de paletas se ha visto que la vida de los triconos aumenta significativamente, debido a que el aire lleva consigo una pequeña cantidad de aceite. Por esto, si los compresores que montan las perforadoras son de tornillo se recomienda inyectar aceite al aire de barrido.</a:t>
            </a:r>
            <a:endParaRPr lang="es-PE" dirty="0"/>
          </a:p>
        </p:txBody>
      </p:sp>
    </p:spTree>
    <p:extLst>
      <p:ext uri="{BB962C8B-B14F-4D97-AF65-F5344CB8AC3E}">
        <p14:creationId xmlns:p14="http://schemas.microsoft.com/office/powerpoint/2010/main" val="1962046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FC2E3-7640-4DD2-A83A-9CBE6331ACDD}"/>
              </a:ext>
            </a:extLst>
          </p:cNvPr>
          <p:cNvSpPr>
            <a:spLocks noGrp="1"/>
          </p:cNvSpPr>
          <p:nvPr>
            <p:ph type="title"/>
          </p:nvPr>
        </p:nvSpPr>
        <p:spPr>
          <a:xfrm>
            <a:off x="838200" y="365126"/>
            <a:ext cx="10515600" cy="798656"/>
          </a:xfrm>
        </p:spPr>
        <p:txBody>
          <a:bodyPr>
            <a:normAutofit/>
          </a:bodyPr>
          <a:lstStyle/>
          <a:p>
            <a:r>
              <a:rPr lang="en-US" sz="3600" b="1" dirty="0"/>
              <a:t>2.12. VARIABLES DE PERFORACI</a:t>
            </a:r>
            <a:r>
              <a:rPr lang="es-PE" sz="3600" b="1" dirty="0"/>
              <a:t>ÓN ROTATIVA</a:t>
            </a:r>
          </a:p>
        </p:txBody>
      </p:sp>
      <p:sp>
        <p:nvSpPr>
          <p:cNvPr id="4" name="Marcador de fecha 3">
            <a:extLst>
              <a:ext uri="{FF2B5EF4-FFF2-40B4-BE49-F238E27FC236}">
                <a16:creationId xmlns:a16="http://schemas.microsoft.com/office/drawing/2014/main" id="{06324D1C-4E4A-484D-8004-6E2A098F5031}"/>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A6C513C2-7C2C-4892-8CD8-6F374CCA89FC}"/>
              </a:ext>
            </a:extLst>
          </p:cNvPr>
          <p:cNvSpPr>
            <a:spLocks noGrp="1"/>
          </p:cNvSpPr>
          <p:nvPr>
            <p:ph type="sldNum" sz="quarter" idx="12"/>
          </p:nvPr>
        </p:nvSpPr>
        <p:spPr/>
        <p:txBody>
          <a:bodyPr/>
          <a:lstStyle/>
          <a:p>
            <a:fld id="{510D3C48-01B5-44F0-B018-CA7289F8CA3D}" type="slidenum">
              <a:rPr lang="es-PE" smtClean="0"/>
              <a:t>78</a:t>
            </a:fld>
            <a:endParaRPr lang="es-PE"/>
          </a:p>
        </p:txBody>
      </p:sp>
      <p:sp>
        <p:nvSpPr>
          <p:cNvPr id="7" name="CuadroTexto 6">
            <a:extLst>
              <a:ext uri="{FF2B5EF4-FFF2-40B4-BE49-F238E27FC236}">
                <a16:creationId xmlns:a16="http://schemas.microsoft.com/office/drawing/2014/main" id="{418A7A32-786B-4D43-A748-D76280643CF2}"/>
              </a:ext>
            </a:extLst>
          </p:cNvPr>
          <p:cNvSpPr txBox="1"/>
          <p:nvPr/>
        </p:nvSpPr>
        <p:spPr>
          <a:xfrm>
            <a:off x="703386" y="1163782"/>
            <a:ext cx="5292968" cy="5170646"/>
          </a:xfrm>
          <a:prstGeom prst="rect">
            <a:avLst/>
          </a:prstGeom>
          <a:noFill/>
        </p:spPr>
        <p:txBody>
          <a:bodyPr wrap="square">
            <a:spAutoFit/>
          </a:bodyPr>
          <a:lstStyle/>
          <a:p>
            <a:pPr algn="just"/>
            <a:r>
              <a:rPr lang="es-PE" sz="3200" b="1" dirty="0">
                <a:solidFill>
                  <a:srgbClr val="7030A0"/>
                </a:solidFill>
              </a:rPr>
              <a:t>2.12.1. Empuje sobre la broca.</a:t>
            </a:r>
          </a:p>
          <a:p>
            <a:pPr algn="just"/>
            <a:endParaRPr lang="es-PE" sz="1000" b="1" dirty="0"/>
          </a:p>
          <a:p>
            <a:pPr algn="just"/>
            <a:r>
              <a:rPr lang="es-PE" dirty="0"/>
              <a:t>El empuje aplicado sobre la broca debe ser suficiente para sobrepasar la resistencia a compresión de la roca, pero no debe ser excesivo para evitar fallos prematuros o anormales del tricono. </a:t>
            </a:r>
          </a:p>
          <a:p>
            <a:pPr algn="just"/>
            <a:endParaRPr lang="es-PE" dirty="0"/>
          </a:p>
          <a:p>
            <a:pPr algn="just"/>
            <a:r>
              <a:rPr lang="es-PE" dirty="0"/>
              <a:t>La velocidad de penetración aumenta proporcionalmente con el empuje, hasta que se llega a un agarrotamiento del tricono contra la roca por efecto del enterramiento de los dientes o insertos, o hasta que por la alta velocidad de penetración y el gran volumen de detritus que se produce no se limpia adecuadamente el taladro. </a:t>
            </a:r>
          </a:p>
          <a:p>
            <a:pPr algn="just"/>
            <a:r>
              <a:rPr lang="es-PE" dirty="0"/>
              <a:t>En formaciones duras, un empuje elevado sobre la broca puede producir roturas en los insertos antes de presentarse un agarrotamiento o un defecto de limpieza. </a:t>
            </a:r>
          </a:p>
        </p:txBody>
      </p:sp>
      <p:sp>
        <p:nvSpPr>
          <p:cNvPr id="9" name="CuadroTexto 8">
            <a:extLst>
              <a:ext uri="{FF2B5EF4-FFF2-40B4-BE49-F238E27FC236}">
                <a16:creationId xmlns:a16="http://schemas.microsoft.com/office/drawing/2014/main" id="{B9C96069-1BE6-4141-B107-E8171776DC14}"/>
              </a:ext>
            </a:extLst>
          </p:cNvPr>
          <p:cNvSpPr txBox="1"/>
          <p:nvPr/>
        </p:nvSpPr>
        <p:spPr>
          <a:xfrm>
            <a:off x="6098772" y="1680202"/>
            <a:ext cx="5389842" cy="646331"/>
          </a:xfrm>
          <a:prstGeom prst="rect">
            <a:avLst/>
          </a:prstGeom>
          <a:noFill/>
        </p:spPr>
        <p:txBody>
          <a:bodyPr wrap="square">
            <a:spAutoFit/>
          </a:bodyPr>
          <a:lstStyle/>
          <a:p>
            <a:pPr algn="just"/>
            <a:r>
              <a:rPr lang="es-PE" dirty="0"/>
              <a:t>Cuando se perfora una roca, los triconos pueden trabajar en tres situaciones distintas. </a:t>
            </a:r>
          </a:p>
        </p:txBody>
      </p:sp>
      <p:pic>
        <p:nvPicPr>
          <p:cNvPr id="11" name="Imagen 10">
            <a:extLst>
              <a:ext uri="{FF2B5EF4-FFF2-40B4-BE49-F238E27FC236}">
                <a16:creationId xmlns:a16="http://schemas.microsoft.com/office/drawing/2014/main" id="{B59092E8-E83B-48CF-95C5-F47F16120AD5}"/>
              </a:ext>
            </a:extLst>
          </p:cNvPr>
          <p:cNvPicPr>
            <a:picLocks noChangeAspect="1"/>
          </p:cNvPicPr>
          <p:nvPr/>
        </p:nvPicPr>
        <p:blipFill>
          <a:blip r:embed="rId2"/>
          <a:stretch>
            <a:fillRect/>
          </a:stretch>
        </p:blipFill>
        <p:spPr>
          <a:xfrm>
            <a:off x="6906051" y="2326533"/>
            <a:ext cx="3161141" cy="2680097"/>
          </a:xfrm>
          <a:prstGeom prst="rect">
            <a:avLst/>
          </a:prstGeom>
        </p:spPr>
      </p:pic>
      <p:sp>
        <p:nvSpPr>
          <p:cNvPr id="13" name="CuadroTexto 12">
            <a:extLst>
              <a:ext uri="{FF2B5EF4-FFF2-40B4-BE49-F238E27FC236}">
                <a16:creationId xmlns:a16="http://schemas.microsoft.com/office/drawing/2014/main" id="{86CFF21D-22C4-4A97-ACE1-E990F666605D}"/>
              </a:ext>
            </a:extLst>
          </p:cNvPr>
          <p:cNvSpPr txBox="1"/>
          <p:nvPr/>
        </p:nvSpPr>
        <p:spPr>
          <a:xfrm>
            <a:off x="7016261" y="5059382"/>
            <a:ext cx="4472353" cy="923330"/>
          </a:xfrm>
          <a:prstGeom prst="rect">
            <a:avLst/>
          </a:prstGeom>
          <a:noFill/>
        </p:spPr>
        <p:txBody>
          <a:bodyPr wrap="square">
            <a:spAutoFit/>
          </a:bodyPr>
          <a:lstStyle/>
          <a:p>
            <a:pPr marL="342900" indent="-342900">
              <a:buAutoNum type="alphaLcParenR"/>
            </a:pPr>
            <a:r>
              <a:rPr lang="es-PE" dirty="0"/>
              <a:t>Empuje insuficiente </a:t>
            </a:r>
          </a:p>
          <a:p>
            <a:pPr marL="342900" indent="-342900">
              <a:buAutoNum type="alphaLcParenR"/>
            </a:pPr>
            <a:r>
              <a:rPr lang="es-PE" dirty="0"/>
              <a:t>Avance eficiente y </a:t>
            </a:r>
          </a:p>
          <a:p>
            <a:pPr marL="342900" indent="-342900">
              <a:buAutoNum type="alphaLcParenR"/>
            </a:pPr>
            <a:r>
              <a:rPr lang="es-PE" dirty="0"/>
              <a:t>Enterramiento del útil. </a:t>
            </a:r>
          </a:p>
        </p:txBody>
      </p:sp>
    </p:spTree>
    <p:extLst>
      <p:ext uri="{BB962C8B-B14F-4D97-AF65-F5344CB8AC3E}">
        <p14:creationId xmlns:p14="http://schemas.microsoft.com/office/powerpoint/2010/main" val="1438375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3B992462-0406-4B96-B7AC-3C848EE3BB95}"/>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0C953BD2-3D46-4DB6-9337-B35783734838}"/>
              </a:ext>
            </a:extLst>
          </p:cNvPr>
          <p:cNvSpPr>
            <a:spLocks noGrp="1"/>
          </p:cNvSpPr>
          <p:nvPr>
            <p:ph type="sldNum" sz="quarter" idx="12"/>
          </p:nvPr>
        </p:nvSpPr>
        <p:spPr/>
        <p:txBody>
          <a:bodyPr/>
          <a:lstStyle/>
          <a:p>
            <a:fld id="{510D3C48-01B5-44F0-B018-CA7289F8CA3D}" type="slidenum">
              <a:rPr lang="es-PE" smtClean="0"/>
              <a:t>79</a:t>
            </a:fld>
            <a:endParaRPr lang="es-PE"/>
          </a:p>
        </p:txBody>
      </p:sp>
      <p:sp>
        <p:nvSpPr>
          <p:cNvPr id="7" name="CuadroTexto 6">
            <a:extLst>
              <a:ext uri="{FF2B5EF4-FFF2-40B4-BE49-F238E27FC236}">
                <a16:creationId xmlns:a16="http://schemas.microsoft.com/office/drawing/2014/main" id="{03878A01-D3F7-4C08-BBBC-ECA1294DB4BC}"/>
              </a:ext>
            </a:extLst>
          </p:cNvPr>
          <p:cNvSpPr txBox="1"/>
          <p:nvPr/>
        </p:nvSpPr>
        <p:spPr>
          <a:xfrm>
            <a:off x="708212" y="549671"/>
            <a:ext cx="5325035" cy="646331"/>
          </a:xfrm>
          <a:prstGeom prst="rect">
            <a:avLst/>
          </a:prstGeom>
          <a:noFill/>
        </p:spPr>
        <p:txBody>
          <a:bodyPr wrap="square">
            <a:spAutoFit/>
          </a:bodyPr>
          <a:lstStyle/>
          <a:p>
            <a:pPr algn="just"/>
            <a:r>
              <a:rPr lang="es-PE" dirty="0"/>
              <a:t>El empuje mínimo, por debajo del cual una roca no es perforada, puede estimarse con la siguiente ecuación: </a:t>
            </a:r>
          </a:p>
        </p:txBody>
      </p:sp>
      <p:pic>
        <p:nvPicPr>
          <p:cNvPr id="9" name="Imagen 8">
            <a:extLst>
              <a:ext uri="{FF2B5EF4-FFF2-40B4-BE49-F238E27FC236}">
                <a16:creationId xmlns:a16="http://schemas.microsoft.com/office/drawing/2014/main" id="{AEE99500-4832-4B7D-938D-14A10790EF40}"/>
              </a:ext>
            </a:extLst>
          </p:cNvPr>
          <p:cNvPicPr>
            <a:picLocks noChangeAspect="1"/>
          </p:cNvPicPr>
          <p:nvPr/>
        </p:nvPicPr>
        <p:blipFill>
          <a:blip r:embed="rId2"/>
          <a:stretch>
            <a:fillRect/>
          </a:stretch>
        </p:blipFill>
        <p:spPr>
          <a:xfrm>
            <a:off x="2323925" y="1368488"/>
            <a:ext cx="1986096" cy="300598"/>
          </a:xfrm>
          <a:prstGeom prst="rect">
            <a:avLst/>
          </a:prstGeom>
        </p:spPr>
      </p:pic>
      <p:sp>
        <p:nvSpPr>
          <p:cNvPr id="11" name="CuadroTexto 10">
            <a:extLst>
              <a:ext uri="{FF2B5EF4-FFF2-40B4-BE49-F238E27FC236}">
                <a16:creationId xmlns:a16="http://schemas.microsoft.com/office/drawing/2014/main" id="{6144C46A-641D-4823-BA5B-F2FA043881B9}"/>
              </a:ext>
            </a:extLst>
          </p:cNvPr>
          <p:cNvSpPr txBox="1"/>
          <p:nvPr/>
        </p:nvSpPr>
        <p:spPr>
          <a:xfrm>
            <a:off x="708212" y="1701483"/>
            <a:ext cx="6093228" cy="1200329"/>
          </a:xfrm>
          <a:prstGeom prst="rect">
            <a:avLst/>
          </a:prstGeom>
          <a:noFill/>
        </p:spPr>
        <p:txBody>
          <a:bodyPr wrap="square">
            <a:spAutoFit/>
          </a:bodyPr>
          <a:lstStyle/>
          <a:p>
            <a:r>
              <a:rPr lang="es-PE" dirty="0"/>
              <a:t>Donde: </a:t>
            </a:r>
          </a:p>
          <a:p>
            <a:r>
              <a:rPr lang="es-PE" dirty="0"/>
              <a:t>Em = Empuje mínimo en (libras). </a:t>
            </a:r>
          </a:p>
          <a:p>
            <a:r>
              <a:rPr lang="es-PE" dirty="0"/>
              <a:t>RC = Resistencia a compresión de la roca (MPa). </a:t>
            </a:r>
          </a:p>
          <a:p>
            <a:r>
              <a:rPr lang="es-PE" dirty="0"/>
              <a:t>D = Diámetro del tricono (</a:t>
            </a:r>
            <a:r>
              <a:rPr lang="es-PE" dirty="0" err="1"/>
              <a:t>pulg</a:t>
            </a:r>
            <a:r>
              <a:rPr lang="es-PE" dirty="0"/>
              <a:t>).</a:t>
            </a:r>
          </a:p>
        </p:txBody>
      </p:sp>
      <p:sp>
        <p:nvSpPr>
          <p:cNvPr id="13" name="CuadroTexto 12">
            <a:extLst>
              <a:ext uri="{FF2B5EF4-FFF2-40B4-BE49-F238E27FC236}">
                <a16:creationId xmlns:a16="http://schemas.microsoft.com/office/drawing/2014/main" id="{1661F1AC-1955-43BD-A09C-FC7758DD0DC4}"/>
              </a:ext>
            </a:extLst>
          </p:cNvPr>
          <p:cNvSpPr txBox="1"/>
          <p:nvPr/>
        </p:nvSpPr>
        <p:spPr>
          <a:xfrm>
            <a:off x="708211" y="2945628"/>
            <a:ext cx="5325035" cy="923330"/>
          </a:xfrm>
          <a:prstGeom prst="rect">
            <a:avLst/>
          </a:prstGeom>
          <a:noFill/>
        </p:spPr>
        <p:txBody>
          <a:bodyPr wrap="square">
            <a:spAutoFit/>
          </a:bodyPr>
          <a:lstStyle/>
          <a:p>
            <a:pPr algn="just"/>
            <a:r>
              <a:rPr lang="es-PE" dirty="0"/>
              <a:t>El empuje máximo, por encima del que se produce el enterramiento del tricono, se considera que vale el doble del valor anterior. </a:t>
            </a:r>
          </a:p>
        </p:txBody>
      </p:sp>
      <p:pic>
        <p:nvPicPr>
          <p:cNvPr id="15" name="Imagen 14">
            <a:extLst>
              <a:ext uri="{FF2B5EF4-FFF2-40B4-BE49-F238E27FC236}">
                <a16:creationId xmlns:a16="http://schemas.microsoft.com/office/drawing/2014/main" id="{5A0EA829-F049-44F9-90E4-684AD77D3D9A}"/>
              </a:ext>
            </a:extLst>
          </p:cNvPr>
          <p:cNvPicPr>
            <a:picLocks noChangeAspect="1"/>
          </p:cNvPicPr>
          <p:nvPr/>
        </p:nvPicPr>
        <p:blipFill>
          <a:blip r:embed="rId3"/>
          <a:stretch>
            <a:fillRect/>
          </a:stretch>
        </p:blipFill>
        <p:spPr>
          <a:xfrm>
            <a:off x="2323925" y="4141374"/>
            <a:ext cx="1552277" cy="435108"/>
          </a:xfrm>
          <a:prstGeom prst="rect">
            <a:avLst/>
          </a:prstGeom>
        </p:spPr>
      </p:pic>
      <p:sp>
        <p:nvSpPr>
          <p:cNvPr id="17" name="CuadroTexto 16">
            <a:extLst>
              <a:ext uri="{FF2B5EF4-FFF2-40B4-BE49-F238E27FC236}">
                <a16:creationId xmlns:a16="http://schemas.microsoft.com/office/drawing/2014/main" id="{393D0C6A-4A1E-43DD-BC7F-FB2B8B36DB64}"/>
              </a:ext>
            </a:extLst>
          </p:cNvPr>
          <p:cNvSpPr txBox="1"/>
          <p:nvPr/>
        </p:nvSpPr>
        <p:spPr>
          <a:xfrm>
            <a:off x="708210" y="4639459"/>
            <a:ext cx="5325035" cy="923330"/>
          </a:xfrm>
          <a:prstGeom prst="rect">
            <a:avLst/>
          </a:prstGeom>
          <a:noFill/>
        </p:spPr>
        <p:txBody>
          <a:bodyPr wrap="square">
            <a:spAutoFit/>
          </a:bodyPr>
          <a:lstStyle/>
          <a:p>
            <a:pPr algn="just"/>
            <a:r>
              <a:rPr lang="es-PE" dirty="0"/>
              <a:t>El empuje límite que soporta un tricono es función del tamaño de sus cojinetes, que, a su vez, depende del diámetro del tricono: </a:t>
            </a:r>
          </a:p>
        </p:txBody>
      </p:sp>
      <p:pic>
        <p:nvPicPr>
          <p:cNvPr id="19" name="Imagen 18">
            <a:extLst>
              <a:ext uri="{FF2B5EF4-FFF2-40B4-BE49-F238E27FC236}">
                <a16:creationId xmlns:a16="http://schemas.microsoft.com/office/drawing/2014/main" id="{ADC6D717-6BF3-48AD-9636-5C713B760EA0}"/>
              </a:ext>
            </a:extLst>
          </p:cNvPr>
          <p:cNvPicPr>
            <a:picLocks noChangeAspect="1"/>
          </p:cNvPicPr>
          <p:nvPr/>
        </p:nvPicPr>
        <p:blipFill>
          <a:blip r:embed="rId4"/>
          <a:stretch>
            <a:fillRect/>
          </a:stretch>
        </p:blipFill>
        <p:spPr>
          <a:xfrm>
            <a:off x="2383323" y="5684055"/>
            <a:ext cx="1522875" cy="435107"/>
          </a:xfrm>
          <a:prstGeom prst="rect">
            <a:avLst/>
          </a:prstGeom>
        </p:spPr>
      </p:pic>
      <p:sp>
        <p:nvSpPr>
          <p:cNvPr id="21" name="CuadroTexto 20">
            <a:extLst>
              <a:ext uri="{FF2B5EF4-FFF2-40B4-BE49-F238E27FC236}">
                <a16:creationId xmlns:a16="http://schemas.microsoft.com/office/drawing/2014/main" id="{BB1F6B28-29E9-44F0-92CB-C4A19ADA66E8}"/>
              </a:ext>
            </a:extLst>
          </p:cNvPr>
          <p:cNvSpPr txBox="1"/>
          <p:nvPr/>
        </p:nvSpPr>
        <p:spPr>
          <a:xfrm>
            <a:off x="6324579" y="998364"/>
            <a:ext cx="5159209" cy="923330"/>
          </a:xfrm>
          <a:prstGeom prst="rect">
            <a:avLst/>
          </a:prstGeom>
          <a:noFill/>
        </p:spPr>
        <p:txBody>
          <a:bodyPr wrap="square">
            <a:spAutoFit/>
          </a:bodyPr>
          <a:lstStyle/>
          <a:p>
            <a:r>
              <a:rPr lang="es-PE" dirty="0"/>
              <a:t>Donde: </a:t>
            </a:r>
          </a:p>
          <a:p>
            <a:r>
              <a:rPr lang="es-PE" dirty="0"/>
              <a:t>EL Empuje límite del tricono (libras). </a:t>
            </a:r>
          </a:p>
          <a:p>
            <a:r>
              <a:rPr lang="es-PE" dirty="0"/>
              <a:t>D = Diámetro de tricono (</a:t>
            </a:r>
            <a:r>
              <a:rPr lang="es-PE" dirty="0" err="1"/>
              <a:t>pulg</a:t>
            </a:r>
            <a:r>
              <a:rPr lang="es-PE" dirty="0"/>
              <a:t>.). </a:t>
            </a:r>
          </a:p>
        </p:txBody>
      </p:sp>
      <p:sp>
        <p:nvSpPr>
          <p:cNvPr id="23" name="CuadroTexto 22">
            <a:extLst>
              <a:ext uri="{FF2B5EF4-FFF2-40B4-BE49-F238E27FC236}">
                <a16:creationId xmlns:a16="http://schemas.microsoft.com/office/drawing/2014/main" id="{AC106BED-ED83-493C-9389-A04BF4E2A931}"/>
              </a:ext>
            </a:extLst>
          </p:cNvPr>
          <p:cNvSpPr txBox="1"/>
          <p:nvPr/>
        </p:nvSpPr>
        <p:spPr>
          <a:xfrm>
            <a:off x="6305204" y="2070653"/>
            <a:ext cx="5178584" cy="646331"/>
          </a:xfrm>
          <a:prstGeom prst="rect">
            <a:avLst/>
          </a:prstGeom>
          <a:noFill/>
        </p:spPr>
        <p:txBody>
          <a:bodyPr wrap="square">
            <a:spAutoFit/>
          </a:bodyPr>
          <a:lstStyle/>
          <a:p>
            <a:pPr algn="just"/>
            <a:r>
              <a:rPr lang="es-PE" dirty="0"/>
              <a:t>En la tabla se dan los valores límites para triconos de diferentes diámetros. </a:t>
            </a:r>
          </a:p>
        </p:txBody>
      </p:sp>
      <p:pic>
        <p:nvPicPr>
          <p:cNvPr id="25" name="Imagen 24">
            <a:extLst>
              <a:ext uri="{FF2B5EF4-FFF2-40B4-BE49-F238E27FC236}">
                <a16:creationId xmlns:a16="http://schemas.microsoft.com/office/drawing/2014/main" id="{F2894AFE-9775-463B-85B3-EE3DC294E482}"/>
              </a:ext>
            </a:extLst>
          </p:cNvPr>
          <p:cNvPicPr>
            <a:picLocks noChangeAspect="1"/>
          </p:cNvPicPr>
          <p:nvPr/>
        </p:nvPicPr>
        <p:blipFill>
          <a:blip r:embed="rId5"/>
          <a:stretch>
            <a:fillRect/>
          </a:stretch>
        </p:blipFill>
        <p:spPr>
          <a:xfrm>
            <a:off x="6447748" y="3042386"/>
            <a:ext cx="4965332" cy="2945175"/>
          </a:xfrm>
          <a:prstGeom prst="rect">
            <a:avLst/>
          </a:prstGeom>
        </p:spPr>
      </p:pic>
    </p:spTree>
    <p:extLst>
      <p:ext uri="{BB962C8B-B14F-4D97-AF65-F5344CB8AC3E}">
        <p14:creationId xmlns:p14="http://schemas.microsoft.com/office/powerpoint/2010/main" val="16096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F72B4F-BB7E-4FC2-A4EB-0B01B7190AE7}"/>
              </a:ext>
            </a:extLst>
          </p:cNvPr>
          <p:cNvSpPr>
            <a:spLocks noGrp="1"/>
          </p:cNvSpPr>
          <p:nvPr>
            <p:ph type="title"/>
          </p:nvPr>
        </p:nvSpPr>
        <p:spPr>
          <a:xfrm>
            <a:off x="838200" y="365126"/>
            <a:ext cx="10515600" cy="837080"/>
          </a:xfrm>
        </p:spPr>
        <p:txBody>
          <a:bodyPr>
            <a:normAutofit/>
          </a:bodyPr>
          <a:lstStyle/>
          <a:p>
            <a:r>
              <a:rPr lang="es-PE" sz="3600" b="1" dirty="0"/>
              <a:t>2.1. TIPOS DE PERFORACIÓN </a:t>
            </a:r>
          </a:p>
        </p:txBody>
      </p:sp>
      <p:sp>
        <p:nvSpPr>
          <p:cNvPr id="4" name="Marcador de fecha 3">
            <a:extLst>
              <a:ext uri="{FF2B5EF4-FFF2-40B4-BE49-F238E27FC236}">
                <a16:creationId xmlns:a16="http://schemas.microsoft.com/office/drawing/2014/main" id="{AF121049-DAC2-4E38-89CC-956BDC0F687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7C5FE6BB-4B8B-42A0-B4BF-CBDB672FA029}"/>
              </a:ext>
            </a:extLst>
          </p:cNvPr>
          <p:cNvSpPr>
            <a:spLocks noGrp="1"/>
          </p:cNvSpPr>
          <p:nvPr>
            <p:ph type="sldNum" sz="quarter" idx="12"/>
          </p:nvPr>
        </p:nvSpPr>
        <p:spPr/>
        <p:txBody>
          <a:bodyPr/>
          <a:lstStyle/>
          <a:p>
            <a:fld id="{510D3C48-01B5-44F0-B018-CA7289F8CA3D}" type="slidenum">
              <a:rPr lang="es-PE" smtClean="0"/>
              <a:t>8</a:t>
            </a:fld>
            <a:endParaRPr lang="es-PE"/>
          </a:p>
        </p:txBody>
      </p:sp>
      <p:sp>
        <p:nvSpPr>
          <p:cNvPr id="7" name="CuadroTexto 6">
            <a:extLst>
              <a:ext uri="{FF2B5EF4-FFF2-40B4-BE49-F238E27FC236}">
                <a16:creationId xmlns:a16="http://schemas.microsoft.com/office/drawing/2014/main" id="{35C3758B-8F5F-43FD-AB3D-82B32652771F}"/>
              </a:ext>
            </a:extLst>
          </p:cNvPr>
          <p:cNvSpPr txBox="1"/>
          <p:nvPr/>
        </p:nvSpPr>
        <p:spPr>
          <a:xfrm>
            <a:off x="759069" y="1365373"/>
            <a:ext cx="5263662" cy="1846659"/>
          </a:xfrm>
          <a:prstGeom prst="rect">
            <a:avLst/>
          </a:prstGeom>
          <a:noFill/>
        </p:spPr>
        <p:txBody>
          <a:bodyPr wrap="square">
            <a:spAutoFit/>
          </a:bodyPr>
          <a:lstStyle/>
          <a:p>
            <a:pPr marL="342900" indent="-342900" algn="just">
              <a:buAutoNum type="alphaUcPeriod"/>
            </a:pPr>
            <a:r>
              <a:rPr lang="es-PE" sz="2400" b="1" dirty="0"/>
              <a:t>Perforación manual. </a:t>
            </a:r>
          </a:p>
          <a:p>
            <a:pPr algn="just"/>
            <a:r>
              <a:rPr lang="es-PE" dirty="0"/>
              <a:t>Se lleva a cabo con equipos ligeros manejados a mano por los perforistas. Se utiliza en trabajos de pequeña envergadura donde por las dimensiones no es posible utilizar otras máquinas o no está justificado económicamente su empleo. </a:t>
            </a:r>
          </a:p>
        </p:txBody>
      </p:sp>
      <p:sp>
        <p:nvSpPr>
          <p:cNvPr id="9" name="CuadroTexto 8">
            <a:extLst>
              <a:ext uri="{FF2B5EF4-FFF2-40B4-BE49-F238E27FC236}">
                <a16:creationId xmlns:a16="http://schemas.microsoft.com/office/drawing/2014/main" id="{6D8DF666-88BC-4F91-83CD-8916735624FC}"/>
              </a:ext>
            </a:extLst>
          </p:cNvPr>
          <p:cNvSpPr txBox="1"/>
          <p:nvPr/>
        </p:nvSpPr>
        <p:spPr>
          <a:xfrm>
            <a:off x="832338" y="3819329"/>
            <a:ext cx="5263662" cy="2400657"/>
          </a:xfrm>
          <a:prstGeom prst="rect">
            <a:avLst/>
          </a:prstGeom>
          <a:noFill/>
        </p:spPr>
        <p:txBody>
          <a:bodyPr wrap="square">
            <a:spAutoFit/>
          </a:bodyPr>
          <a:lstStyle/>
          <a:p>
            <a:pPr algn="just"/>
            <a:r>
              <a:rPr lang="es-PE" sz="2400" b="1" dirty="0"/>
              <a:t>B. Perforación mecanizada. </a:t>
            </a:r>
          </a:p>
          <a:p>
            <a:pPr algn="just"/>
            <a:r>
              <a:rPr lang="es-PE" dirty="0"/>
              <a:t>Los equipos de perforación van montados sobre unas estructuras, de tipo mecánico, con las que el operador consigue controlar todos los parámetros de la perforación desde unas posiciones cómodas. Estas estructuras o chasis pueden ir montadas sobre neumáticos u orugas y ser automotrices o </a:t>
            </a:r>
            <a:r>
              <a:rPr lang="es-PE" dirty="0" err="1"/>
              <a:t>remolcables</a:t>
            </a:r>
            <a:r>
              <a:rPr lang="es-PE" dirty="0"/>
              <a:t>. </a:t>
            </a:r>
          </a:p>
        </p:txBody>
      </p:sp>
      <p:pic>
        <p:nvPicPr>
          <p:cNvPr id="6" name="Imagen 5">
            <a:extLst>
              <a:ext uri="{FF2B5EF4-FFF2-40B4-BE49-F238E27FC236}">
                <a16:creationId xmlns:a16="http://schemas.microsoft.com/office/drawing/2014/main" id="{6D81B5CD-A18C-4926-9A93-048F00B9C4A9}"/>
              </a:ext>
            </a:extLst>
          </p:cNvPr>
          <p:cNvPicPr>
            <a:picLocks noChangeAspect="1"/>
          </p:cNvPicPr>
          <p:nvPr/>
        </p:nvPicPr>
        <p:blipFill>
          <a:blip r:embed="rId2"/>
          <a:stretch>
            <a:fillRect/>
          </a:stretch>
        </p:blipFill>
        <p:spPr>
          <a:xfrm>
            <a:off x="6992376" y="1273191"/>
            <a:ext cx="3345180" cy="2546138"/>
          </a:xfrm>
          <a:prstGeom prst="rect">
            <a:avLst/>
          </a:prstGeom>
        </p:spPr>
      </p:pic>
      <p:pic>
        <p:nvPicPr>
          <p:cNvPr id="8" name="Imagen 7">
            <a:extLst>
              <a:ext uri="{FF2B5EF4-FFF2-40B4-BE49-F238E27FC236}">
                <a16:creationId xmlns:a16="http://schemas.microsoft.com/office/drawing/2014/main" id="{C8292838-8317-4585-94FD-3CA9136BB88C}"/>
              </a:ext>
            </a:extLst>
          </p:cNvPr>
          <p:cNvPicPr>
            <a:picLocks noChangeAspect="1"/>
          </p:cNvPicPr>
          <p:nvPr/>
        </p:nvPicPr>
        <p:blipFill>
          <a:blip r:embed="rId3"/>
          <a:stretch>
            <a:fillRect/>
          </a:stretch>
        </p:blipFill>
        <p:spPr>
          <a:xfrm>
            <a:off x="6998239" y="3890315"/>
            <a:ext cx="3339317" cy="2602560"/>
          </a:xfrm>
          <a:prstGeom prst="rect">
            <a:avLst/>
          </a:prstGeom>
        </p:spPr>
      </p:pic>
    </p:spTree>
    <p:extLst>
      <p:ext uri="{BB962C8B-B14F-4D97-AF65-F5344CB8AC3E}">
        <p14:creationId xmlns:p14="http://schemas.microsoft.com/office/powerpoint/2010/main" val="515253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6EF56D9A-F844-471C-A18E-BF91F0ED6BBD}"/>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48B8776B-D76E-4912-9F3E-0DE9A7C3F64A}"/>
              </a:ext>
            </a:extLst>
          </p:cNvPr>
          <p:cNvSpPr>
            <a:spLocks noGrp="1"/>
          </p:cNvSpPr>
          <p:nvPr>
            <p:ph type="sldNum" sz="quarter" idx="12"/>
          </p:nvPr>
        </p:nvSpPr>
        <p:spPr/>
        <p:txBody>
          <a:bodyPr/>
          <a:lstStyle/>
          <a:p>
            <a:fld id="{510D3C48-01B5-44F0-B018-CA7289F8CA3D}" type="slidenum">
              <a:rPr lang="es-PE" smtClean="0"/>
              <a:t>80</a:t>
            </a:fld>
            <a:endParaRPr lang="es-PE"/>
          </a:p>
        </p:txBody>
      </p:sp>
      <p:sp>
        <p:nvSpPr>
          <p:cNvPr id="7" name="CuadroTexto 6">
            <a:extLst>
              <a:ext uri="{FF2B5EF4-FFF2-40B4-BE49-F238E27FC236}">
                <a16:creationId xmlns:a16="http://schemas.microsoft.com/office/drawing/2014/main" id="{167D02B1-4395-4F83-8CB3-3C5CB8623C00}"/>
              </a:ext>
            </a:extLst>
          </p:cNvPr>
          <p:cNvSpPr txBox="1"/>
          <p:nvPr/>
        </p:nvSpPr>
        <p:spPr>
          <a:xfrm>
            <a:off x="712176" y="505429"/>
            <a:ext cx="5284177" cy="3600986"/>
          </a:xfrm>
          <a:prstGeom prst="rect">
            <a:avLst/>
          </a:prstGeom>
          <a:noFill/>
        </p:spPr>
        <p:txBody>
          <a:bodyPr wrap="square">
            <a:spAutoFit/>
          </a:bodyPr>
          <a:lstStyle/>
          <a:p>
            <a:pPr algn="just"/>
            <a:r>
              <a:rPr lang="es-PE" sz="2400" b="1" dirty="0">
                <a:solidFill>
                  <a:srgbClr val="7030A0"/>
                </a:solidFill>
              </a:rPr>
              <a:t>2.12.2. Velocidad de rotación.</a:t>
            </a:r>
          </a:p>
          <a:p>
            <a:pPr algn="just"/>
            <a:endParaRPr lang="es-PE" sz="2400" b="1" dirty="0"/>
          </a:p>
          <a:p>
            <a:pPr algn="just"/>
            <a:r>
              <a:rPr lang="es-PE" dirty="0"/>
              <a:t> La velocidad de penetración aumenta con la velocidad de rotación en una proporción algo menor que la unidad, hasta un límite impuesto por la evacuación del detritus.</a:t>
            </a:r>
          </a:p>
          <a:p>
            <a:pPr algn="just"/>
            <a:endParaRPr lang="es-PE" dirty="0"/>
          </a:p>
          <a:p>
            <a:pPr algn="just"/>
            <a:r>
              <a:rPr lang="es-PE" dirty="0"/>
              <a:t>Las velocidades de rotación varían desde 60 a 120 r.p.m. para los triconos con dientes de acero y 50 a 80 r.p.m. para los de insertos de carburo de tungsteno. </a:t>
            </a:r>
          </a:p>
          <a:p>
            <a:pPr algn="just"/>
            <a:r>
              <a:rPr lang="es-PE" dirty="0"/>
              <a:t>En la Tabla se indican las velocidades de rotación adecuadas para diferentes tipos de roca. </a:t>
            </a:r>
          </a:p>
        </p:txBody>
      </p:sp>
      <p:pic>
        <p:nvPicPr>
          <p:cNvPr id="11" name="Imagen 10">
            <a:extLst>
              <a:ext uri="{FF2B5EF4-FFF2-40B4-BE49-F238E27FC236}">
                <a16:creationId xmlns:a16="http://schemas.microsoft.com/office/drawing/2014/main" id="{ED160DF9-DFEE-462A-98C9-016070C63F33}"/>
              </a:ext>
            </a:extLst>
          </p:cNvPr>
          <p:cNvPicPr>
            <a:picLocks noChangeAspect="1"/>
          </p:cNvPicPr>
          <p:nvPr/>
        </p:nvPicPr>
        <p:blipFill>
          <a:blip r:embed="rId2"/>
          <a:stretch>
            <a:fillRect/>
          </a:stretch>
        </p:blipFill>
        <p:spPr>
          <a:xfrm>
            <a:off x="838199" y="4202611"/>
            <a:ext cx="5083941" cy="1828912"/>
          </a:xfrm>
          <a:prstGeom prst="rect">
            <a:avLst/>
          </a:prstGeom>
        </p:spPr>
      </p:pic>
      <p:sp>
        <p:nvSpPr>
          <p:cNvPr id="13" name="CuadroTexto 12">
            <a:extLst>
              <a:ext uri="{FF2B5EF4-FFF2-40B4-BE49-F238E27FC236}">
                <a16:creationId xmlns:a16="http://schemas.microsoft.com/office/drawing/2014/main" id="{ABDD559B-1882-4F6C-B72B-ED377B603BF6}"/>
              </a:ext>
            </a:extLst>
          </p:cNvPr>
          <p:cNvSpPr txBox="1"/>
          <p:nvPr/>
        </p:nvSpPr>
        <p:spPr>
          <a:xfrm>
            <a:off x="6195647" y="551596"/>
            <a:ext cx="5284177" cy="2400657"/>
          </a:xfrm>
          <a:prstGeom prst="rect">
            <a:avLst/>
          </a:prstGeom>
          <a:noFill/>
        </p:spPr>
        <p:txBody>
          <a:bodyPr wrap="square">
            <a:spAutoFit/>
          </a:bodyPr>
          <a:lstStyle/>
          <a:p>
            <a:pPr algn="just"/>
            <a:r>
              <a:rPr lang="es-PE" sz="2400" b="1" dirty="0">
                <a:solidFill>
                  <a:srgbClr val="7030A0"/>
                </a:solidFill>
              </a:rPr>
              <a:t>2.12.3.Desgaste de la boca.</a:t>
            </a:r>
          </a:p>
          <a:p>
            <a:pPr algn="just"/>
            <a:endParaRPr lang="es-PE" dirty="0"/>
          </a:p>
          <a:p>
            <a:pPr algn="just"/>
            <a:r>
              <a:rPr lang="es-PE" dirty="0"/>
              <a:t>Cuando se utilizan triconos de dientes, la velocidad de penetración disminuye considerablemente conforme aumenta el desgaste de la broca. La Fig., muestra cómo para un tricono a mitad de uso, la velocidad de penetración puede reducirse de un 50 a un 75% con respecto a la obtenida con un tricono nuevo. </a:t>
            </a:r>
          </a:p>
        </p:txBody>
      </p:sp>
      <p:pic>
        <p:nvPicPr>
          <p:cNvPr id="15" name="Imagen 14">
            <a:extLst>
              <a:ext uri="{FF2B5EF4-FFF2-40B4-BE49-F238E27FC236}">
                <a16:creationId xmlns:a16="http://schemas.microsoft.com/office/drawing/2014/main" id="{54F997FD-F02B-4F92-A12C-0E257C856BD5}"/>
              </a:ext>
            </a:extLst>
          </p:cNvPr>
          <p:cNvPicPr>
            <a:picLocks noChangeAspect="1"/>
          </p:cNvPicPr>
          <p:nvPr/>
        </p:nvPicPr>
        <p:blipFill>
          <a:blip r:embed="rId3"/>
          <a:stretch>
            <a:fillRect/>
          </a:stretch>
        </p:blipFill>
        <p:spPr>
          <a:xfrm>
            <a:off x="7055411" y="3112291"/>
            <a:ext cx="3564648" cy="3244059"/>
          </a:xfrm>
          <a:prstGeom prst="rect">
            <a:avLst/>
          </a:prstGeom>
        </p:spPr>
      </p:pic>
    </p:spTree>
    <p:extLst>
      <p:ext uri="{BB962C8B-B14F-4D97-AF65-F5344CB8AC3E}">
        <p14:creationId xmlns:p14="http://schemas.microsoft.com/office/powerpoint/2010/main" val="18853258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AC9CD6C9-3B4B-4165-BF33-61EBB42269BC}"/>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2BC526EC-0FFF-40E4-8858-701C6BF8302D}"/>
              </a:ext>
            </a:extLst>
          </p:cNvPr>
          <p:cNvSpPr>
            <a:spLocks noGrp="1"/>
          </p:cNvSpPr>
          <p:nvPr>
            <p:ph type="sldNum" sz="quarter" idx="12"/>
          </p:nvPr>
        </p:nvSpPr>
        <p:spPr/>
        <p:txBody>
          <a:bodyPr/>
          <a:lstStyle/>
          <a:p>
            <a:fld id="{510D3C48-01B5-44F0-B018-CA7289F8CA3D}" type="slidenum">
              <a:rPr lang="es-PE" smtClean="0"/>
              <a:t>81</a:t>
            </a:fld>
            <a:endParaRPr lang="es-PE"/>
          </a:p>
        </p:txBody>
      </p:sp>
      <p:sp>
        <p:nvSpPr>
          <p:cNvPr id="7" name="CuadroTexto 6">
            <a:extLst>
              <a:ext uri="{FF2B5EF4-FFF2-40B4-BE49-F238E27FC236}">
                <a16:creationId xmlns:a16="http://schemas.microsoft.com/office/drawing/2014/main" id="{5BA81703-6D20-47C7-8600-02E1499EBE0D}"/>
              </a:ext>
            </a:extLst>
          </p:cNvPr>
          <p:cNvSpPr txBox="1"/>
          <p:nvPr/>
        </p:nvSpPr>
        <p:spPr>
          <a:xfrm>
            <a:off x="694592" y="1213901"/>
            <a:ext cx="5319346" cy="1938992"/>
          </a:xfrm>
          <a:prstGeom prst="rect">
            <a:avLst/>
          </a:prstGeom>
          <a:noFill/>
        </p:spPr>
        <p:txBody>
          <a:bodyPr wrap="square">
            <a:spAutoFit/>
          </a:bodyPr>
          <a:lstStyle/>
          <a:p>
            <a:pPr algn="just"/>
            <a:r>
              <a:rPr lang="es-PE" sz="2400" b="1" dirty="0">
                <a:solidFill>
                  <a:srgbClr val="7030A0"/>
                </a:solidFill>
              </a:rPr>
              <a:t>2.12.4.Diámetro de perforación </a:t>
            </a:r>
          </a:p>
          <a:p>
            <a:pPr algn="just"/>
            <a:endParaRPr lang="es-PE" sz="2400" b="1" dirty="0"/>
          </a:p>
          <a:p>
            <a:pPr algn="just"/>
            <a:r>
              <a:rPr lang="es-PE" dirty="0"/>
              <a:t>La Fig.  refleja cómo la velocidad de penetración obtenida con empuje y velocidad de rotación constantes es proporcional al inverso del diámetro de perforación al cuadrado. </a:t>
            </a:r>
          </a:p>
        </p:txBody>
      </p:sp>
      <p:pic>
        <p:nvPicPr>
          <p:cNvPr id="9" name="Imagen 8">
            <a:extLst>
              <a:ext uri="{FF2B5EF4-FFF2-40B4-BE49-F238E27FC236}">
                <a16:creationId xmlns:a16="http://schemas.microsoft.com/office/drawing/2014/main" id="{7E801FF0-5CCA-4A61-ABC9-594B37A4E4E2}"/>
              </a:ext>
            </a:extLst>
          </p:cNvPr>
          <p:cNvPicPr>
            <a:picLocks noChangeAspect="1"/>
          </p:cNvPicPr>
          <p:nvPr/>
        </p:nvPicPr>
        <p:blipFill>
          <a:blip r:embed="rId2"/>
          <a:stretch>
            <a:fillRect/>
          </a:stretch>
        </p:blipFill>
        <p:spPr>
          <a:xfrm>
            <a:off x="838200" y="3100162"/>
            <a:ext cx="4788877" cy="3246018"/>
          </a:xfrm>
          <a:prstGeom prst="rect">
            <a:avLst/>
          </a:prstGeom>
        </p:spPr>
      </p:pic>
      <p:sp>
        <p:nvSpPr>
          <p:cNvPr id="11" name="CuadroTexto 10">
            <a:extLst>
              <a:ext uri="{FF2B5EF4-FFF2-40B4-BE49-F238E27FC236}">
                <a16:creationId xmlns:a16="http://schemas.microsoft.com/office/drawing/2014/main" id="{B11617EB-ADF4-4E34-A9B1-04CA3B62C83C}"/>
              </a:ext>
            </a:extLst>
          </p:cNvPr>
          <p:cNvSpPr txBox="1"/>
          <p:nvPr/>
        </p:nvSpPr>
        <p:spPr>
          <a:xfrm>
            <a:off x="6178063" y="1282512"/>
            <a:ext cx="5319345" cy="3323987"/>
          </a:xfrm>
          <a:prstGeom prst="rect">
            <a:avLst/>
          </a:prstGeom>
          <a:noFill/>
        </p:spPr>
        <p:txBody>
          <a:bodyPr wrap="square">
            <a:spAutoFit/>
          </a:bodyPr>
          <a:lstStyle/>
          <a:p>
            <a:pPr algn="just"/>
            <a:r>
              <a:rPr lang="es-PE" sz="2400" b="1" dirty="0">
                <a:solidFill>
                  <a:srgbClr val="7030A0"/>
                </a:solidFill>
              </a:rPr>
              <a:t>2.11.5. Caudal de aire.</a:t>
            </a:r>
          </a:p>
          <a:p>
            <a:pPr algn="just"/>
            <a:endParaRPr lang="es-PE" sz="2400" b="1" dirty="0"/>
          </a:p>
          <a:p>
            <a:pPr algn="just"/>
            <a:r>
              <a:rPr lang="es-PE" dirty="0"/>
              <a:t>Cuando la perforación se efectúa con menos aire que el necesario para limpiar con efectividad el taladro, se producen los siguientes efectos negativos: </a:t>
            </a:r>
          </a:p>
          <a:p>
            <a:pPr marL="285750" indent="-285750" algn="just">
              <a:buFont typeface="Wingdings" panose="05000000000000000000" pitchFamily="2" charset="2"/>
              <a:buChar char="ü"/>
            </a:pPr>
            <a:r>
              <a:rPr lang="es-PE" dirty="0"/>
              <a:t>Disminución de la velocidad de penetración.</a:t>
            </a:r>
          </a:p>
          <a:p>
            <a:pPr marL="285750" indent="-285750" algn="just">
              <a:buFont typeface="Wingdings" panose="05000000000000000000" pitchFamily="2" charset="2"/>
              <a:buChar char="ü"/>
            </a:pPr>
            <a:r>
              <a:rPr lang="es-PE" dirty="0"/>
              <a:t>Aumento del empuje necesario para perforar. </a:t>
            </a:r>
          </a:p>
          <a:p>
            <a:pPr marL="285750" indent="-285750" algn="just">
              <a:buFont typeface="Wingdings" panose="05000000000000000000" pitchFamily="2" charset="2"/>
              <a:buChar char="ü"/>
            </a:pPr>
            <a:r>
              <a:rPr lang="es-PE" dirty="0"/>
              <a:t>Incremento de las averías de la perforadora, debido al mayor par necesario para hacer girar el tricono. </a:t>
            </a:r>
          </a:p>
          <a:p>
            <a:pPr marL="285750" indent="-285750" algn="just">
              <a:buFont typeface="Wingdings" panose="05000000000000000000" pitchFamily="2" charset="2"/>
              <a:buChar char="ü"/>
            </a:pPr>
            <a:r>
              <a:rPr lang="es-PE" dirty="0"/>
              <a:t>Aumento del desgaste en el estabilizador, en la barra y en el tricono. </a:t>
            </a:r>
          </a:p>
        </p:txBody>
      </p:sp>
    </p:spTree>
    <p:extLst>
      <p:ext uri="{BB962C8B-B14F-4D97-AF65-F5344CB8AC3E}">
        <p14:creationId xmlns:p14="http://schemas.microsoft.com/office/powerpoint/2010/main" val="3994361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6C5E19-8BC1-4914-8325-86CF8DA66022}"/>
              </a:ext>
            </a:extLst>
          </p:cNvPr>
          <p:cNvSpPr>
            <a:spLocks noGrp="1"/>
          </p:cNvSpPr>
          <p:nvPr>
            <p:ph type="title"/>
          </p:nvPr>
        </p:nvSpPr>
        <p:spPr>
          <a:xfrm>
            <a:off x="838200" y="365128"/>
            <a:ext cx="8946823" cy="726624"/>
          </a:xfrm>
        </p:spPr>
        <p:txBody>
          <a:bodyPr>
            <a:normAutofit fontScale="90000"/>
          </a:bodyPr>
          <a:lstStyle/>
          <a:p>
            <a:r>
              <a:rPr lang="es-PE" sz="3600" b="1" dirty="0"/>
              <a:t>2.13. CRITERIO DE SELECCIÓN DE PERFORADORAS</a:t>
            </a:r>
          </a:p>
        </p:txBody>
      </p:sp>
      <p:sp>
        <p:nvSpPr>
          <p:cNvPr id="4" name="Marcador de fecha 3">
            <a:extLst>
              <a:ext uri="{FF2B5EF4-FFF2-40B4-BE49-F238E27FC236}">
                <a16:creationId xmlns:a16="http://schemas.microsoft.com/office/drawing/2014/main" id="{2A09470D-12FB-48A1-BB92-66EAA7FA7EFB}"/>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F64DE5CA-D076-4657-BAA0-8B1986E48948}"/>
              </a:ext>
            </a:extLst>
          </p:cNvPr>
          <p:cNvSpPr>
            <a:spLocks noGrp="1"/>
          </p:cNvSpPr>
          <p:nvPr>
            <p:ph type="sldNum" sz="quarter" idx="12"/>
          </p:nvPr>
        </p:nvSpPr>
        <p:spPr/>
        <p:txBody>
          <a:bodyPr/>
          <a:lstStyle/>
          <a:p>
            <a:fld id="{510D3C48-01B5-44F0-B018-CA7289F8CA3D}" type="slidenum">
              <a:rPr lang="es-PE" smtClean="0"/>
              <a:t>82</a:t>
            </a:fld>
            <a:endParaRPr lang="es-PE"/>
          </a:p>
        </p:txBody>
      </p:sp>
      <p:sp>
        <p:nvSpPr>
          <p:cNvPr id="7" name="CuadroTexto 6">
            <a:extLst>
              <a:ext uri="{FF2B5EF4-FFF2-40B4-BE49-F238E27FC236}">
                <a16:creationId xmlns:a16="http://schemas.microsoft.com/office/drawing/2014/main" id="{CBE9ECCC-DDB3-4F31-8981-2A1FED69EAAF}"/>
              </a:ext>
            </a:extLst>
          </p:cNvPr>
          <p:cNvSpPr txBox="1"/>
          <p:nvPr/>
        </p:nvSpPr>
        <p:spPr>
          <a:xfrm>
            <a:off x="720970" y="1091752"/>
            <a:ext cx="5301761" cy="5355312"/>
          </a:xfrm>
          <a:prstGeom prst="rect">
            <a:avLst/>
          </a:prstGeom>
          <a:noFill/>
        </p:spPr>
        <p:txBody>
          <a:bodyPr wrap="square">
            <a:spAutoFit/>
          </a:bodyPr>
          <a:lstStyle/>
          <a:p>
            <a:pPr algn="just"/>
            <a:r>
              <a:rPr lang="es-PE" dirty="0"/>
              <a:t>Una vez determinado el diámetro de perforación a utilizar, que depende de: </a:t>
            </a:r>
          </a:p>
          <a:p>
            <a:pPr marL="285750" indent="-285750" algn="just">
              <a:buFont typeface="Arial" panose="020B0604020202020204" pitchFamily="34" charset="0"/>
              <a:buChar char="•"/>
            </a:pPr>
            <a:r>
              <a:rPr lang="es-PE" dirty="0"/>
              <a:t>Producción requerida. </a:t>
            </a:r>
          </a:p>
          <a:p>
            <a:pPr marL="285750" indent="-285750" algn="just">
              <a:buFont typeface="Arial" panose="020B0604020202020204" pitchFamily="34" charset="0"/>
              <a:buChar char="•"/>
            </a:pPr>
            <a:r>
              <a:rPr lang="es-PE" dirty="0"/>
              <a:t>Tamaño y número de equipos de carga y transporte. </a:t>
            </a:r>
          </a:p>
          <a:p>
            <a:pPr marL="285750" indent="-285750" algn="just">
              <a:buFont typeface="Arial" panose="020B0604020202020204" pitchFamily="34" charset="0"/>
              <a:buChar char="•"/>
            </a:pPr>
            <a:r>
              <a:rPr lang="es-PE" dirty="0"/>
              <a:t>Altura de banco. </a:t>
            </a:r>
          </a:p>
          <a:p>
            <a:pPr marL="285750" indent="-285750" algn="just">
              <a:buFont typeface="Arial" panose="020B0604020202020204" pitchFamily="34" charset="0"/>
              <a:buChar char="•"/>
            </a:pPr>
            <a:r>
              <a:rPr lang="es-PE" dirty="0"/>
              <a:t>Limitaciones ambientales del entorno y </a:t>
            </a:r>
          </a:p>
          <a:p>
            <a:pPr marL="285750" indent="-285750" algn="just">
              <a:buFont typeface="Arial" panose="020B0604020202020204" pitchFamily="34" charset="0"/>
              <a:buChar char="•"/>
            </a:pPr>
            <a:r>
              <a:rPr lang="es-PE" dirty="0"/>
              <a:t>Costes de operación. </a:t>
            </a:r>
          </a:p>
          <a:p>
            <a:pPr algn="just"/>
            <a:endParaRPr lang="es-PE" dirty="0"/>
          </a:p>
          <a:p>
            <a:pPr algn="just"/>
            <a:r>
              <a:rPr lang="es-PE" dirty="0"/>
              <a:t>Y teniendo en cuenta las propiedades geomecánicas de la roca a perforar, se determinarán: </a:t>
            </a:r>
          </a:p>
          <a:p>
            <a:pPr marL="285750" indent="-285750" algn="just">
              <a:buFont typeface="Arial" panose="020B0604020202020204" pitchFamily="34" charset="0"/>
              <a:buChar char="•"/>
            </a:pPr>
            <a:r>
              <a:rPr lang="es-PE" dirty="0"/>
              <a:t>Las características de la perforadora. </a:t>
            </a:r>
          </a:p>
          <a:p>
            <a:pPr marL="285750" indent="-285750" algn="just">
              <a:buFont typeface="Arial" panose="020B0604020202020204" pitchFamily="34" charset="0"/>
              <a:buChar char="•"/>
            </a:pPr>
            <a:r>
              <a:rPr lang="es-PE" dirty="0"/>
              <a:t>El tipo de tricono. </a:t>
            </a:r>
          </a:p>
          <a:p>
            <a:pPr marL="285750" indent="-285750" algn="just">
              <a:buFont typeface="Arial" panose="020B0604020202020204" pitchFamily="34" charset="0"/>
              <a:buChar char="•"/>
            </a:pPr>
            <a:r>
              <a:rPr lang="es-PE" dirty="0"/>
              <a:t>El varillaje y los accesorios. </a:t>
            </a:r>
          </a:p>
          <a:p>
            <a:pPr algn="just"/>
            <a:endParaRPr lang="es-PE" dirty="0"/>
          </a:p>
          <a:p>
            <a:pPr algn="just"/>
            <a:r>
              <a:rPr lang="es-PE" dirty="0"/>
              <a:t>El diseño adecuado de una perforadora requiere la consideración de la potencia de rotación necesaria para hacer girar el tricono y el medio adecuado de evacuación del detritus.</a:t>
            </a:r>
          </a:p>
        </p:txBody>
      </p:sp>
      <p:sp>
        <p:nvSpPr>
          <p:cNvPr id="9" name="CuadroTexto 8">
            <a:extLst>
              <a:ext uri="{FF2B5EF4-FFF2-40B4-BE49-F238E27FC236}">
                <a16:creationId xmlns:a16="http://schemas.microsoft.com/office/drawing/2014/main" id="{5466FDDE-4F66-44E3-9DAD-8032D6A3571E}"/>
              </a:ext>
            </a:extLst>
          </p:cNvPr>
          <p:cNvSpPr txBox="1"/>
          <p:nvPr/>
        </p:nvSpPr>
        <p:spPr>
          <a:xfrm>
            <a:off x="6277709" y="1107832"/>
            <a:ext cx="5193322" cy="1292662"/>
          </a:xfrm>
          <a:prstGeom prst="rect">
            <a:avLst/>
          </a:prstGeom>
          <a:noFill/>
        </p:spPr>
        <p:txBody>
          <a:bodyPr wrap="square">
            <a:spAutoFit/>
          </a:bodyPr>
          <a:lstStyle/>
          <a:p>
            <a:pPr marL="285750" indent="-285750" algn="just">
              <a:buFont typeface="Wingdings" panose="05000000000000000000" pitchFamily="2" charset="2"/>
              <a:buChar char="q"/>
            </a:pPr>
            <a:r>
              <a:rPr lang="es-PE" sz="2400" b="1" dirty="0">
                <a:solidFill>
                  <a:srgbClr val="7030A0"/>
                </a:solidFill>
              </a:rPr>
              <a:t>Potencia de rotación </a:t>
            </a:r>
          </a:p>
          <a:p>
            <a:pPr algn="just"/>
            <a:r>
              <a:rPr lang="es-PE" dirty="0"/>
              <a:t>La potencia de rotación requerida es igual al producto del par necesario para hacer girar el tricono por la velocidad de rotación. </a:t>
            </a:r>
          </a:p>
        </p:txBody>
      </p:sp>
      <p:pic>
        <p:nvPicPr>
          <p:cNvPr id="13" name="Imagen 12">
            <a:extLst>
              <a:ext uri="{FF2B5EF4-FFF2-40B4-BE49-F238E27FC236}">
                <a16:creationId xmlns:a16="http://schemas.microsoft.com/office/drawing/2014/main" id="{591673DD-99E7-4AC8-80CF-35804F2F35D5}"/>
              </a:ext>
            </a:extLst>
          </p:cNvPr>
          <p:cNvPicPr>
            <a:picLocks noChangeAspect="1"/>
          </p:cNvPicPr>
          <p:nvPr/>
        </p:nvPicPr>
        <p:blipFill>
          <a:blip r:embed="rId2"/>
          <a:stretch>
            <a:fillRect/>
          </a:stretch>
        </p:blipFill>
        <p:spPr>
          <a:xfrm>
            <a:off x="7384951" y="3060896"/>
            <a:ext cx="3172268" cy="1114581"/>
          </a:xfrm>
          <a:prstGeom prst="rect">
            <a:avLst/>
          </a:prstGeom>
        </p:spPr>
      </p:pic>
      <p:sp>
        <p:nvSpPr>
          <p:cNvPr id="15" name="CuadroTexto 14">
            <a:extLst>
              <a:ext uri="{FF2B5EF4-FFF2-40B4-BE49-F238E27FC236}">
                <a16:creationId xmlns:a16="http://schemas.microsoft.com/office/drawing/2014/main" id="{765D2B19-F4CD-4D9B-8AB0-57CB70FFDFB2}"/>
              </a:ext>
            </a:extLst>
          </p:cNvPr>
          <p:cNvSpPr txBox="1"/>
          <p:nvPr/>
        </p:nvSpPr>
        <p:spPr>
          <a:xfrm>
            <a:off x="6169269" y="4344163"/>
            <a:ext cx="5301761" cy="1477328"/>
          </a:xfrm>
          <a:prstGeom prst="rect">
            <a:avLst/>
          </a:prstGeom>
          <a:noFill/>
        </p:spPr>
        <p:txBody>
          <a:bodyPr wrap="square">
            <a:spAutoFit/>
          </a:bodyPr>
          <a:lstStyle/>
          <a:p>
            <a:pPr algn="just"/>
            <a:r>
              <a:rPr lang="es-PE" dirty="0"/>
              <a:t>El par de rotación aumenta con el empuje sobre el tricono y la profundidad del taladro. Normalmente, las perforadoras se diseñan con una capacidad de par comprendida entre 10 y 20 libras/pie por libra de empuje. </a:t>
            </a:r>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9540144B-1645-A365-556F-DFC6CB004F0C}"/>
                  </a:ext>
                </a:extLst>
              </p:cNvPr>
              <p:cNvSpPr txBox="1"/>
              <p:nvPr/>
            </p:nvSpPr>
            <p:spPr>
              <a:xfrm>
                <a:off x="7551647" y="2484648"/>
                <a:ext cx="1699055" cy="57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2000" b="1" i="1" smtClean="0">
                              <a:latin typeface="Cambria Math" panose="02040503050406030204" pitchFamily="18" charset="0"/>
                            </a:rPr>
                          </m:ctrlPr>
                        </m:sSubPr>
                        <m:e>
                          <m:r>
                            <a:rPr lang="es-ES" sz="2000" b="1" i="1" smtClean="0">
                              <a:latin typeface="Cambria Math" panose="02040503050406030204" pitchFamily="18" charset="0"/>
                            </a:rPr>
                            <m:t>𝑯𝑷</m:t>
                          </m:r>
                        </m:e>
                        <m:sub>
                          <m:r>
                            <a:rPr lang="es-ES" sz="2000" b="1" i="1" smtClean="0">
                              <a:latin typeface="Cambria Math" panose="02040503050406030204" pitchFamily="18" charset="0"/>
                            </a:rPr>
                            <m:t>𝒓</m:t>
                          </m:r>
                        </m:sub>
                      </m:sSub>
                      <m:r>
                        <a:rPr lang="es-ES" sz="2000" b="1" i="1" smtClean="0">
                          <a:latin typeface="Cambria Math" panose="02040503050406030204" pitchFamily="18" charset="0"/>
                        </a:rPr>
                        <m:t>=</m:t>
                      </m:r>
                      <m:f>
                        <m:fPr>
                          <m:ctrlPr>
                            <a:rPr lang="es-ES" sz="2000" b="1" i="1" smtClean="0">
                              <a:latin typeface="Cambria Math" panose="02040503050406030204" pitchFamily="18" charset="0"/>
                            </a:rPr>
                          </m:ctrlPr>
                        </m:fPr>
                        <m:num>
                          <m:sSub>
                            <m:sSubPr>
                              <m:ctrlPr>
                                <a:rPr lang="es-ES" sz="2000" b="1" i="1" smtClean="0">
                                  <a:latin typeface="Cambria Math" panose="02040503050406030204" pitchFamily="18" charset="0"/>
                                </a:rPr>
                              </m:ctrlPr>
                            </m:sSubPr>
                            <m:e>
                              <m:r>
                                <a:rPr lang="es-ES" sz="2000" b="1" i="1" smtClean="0">
                                  <a:latin typeface="Cambria Math" panose="02040503050406030204" pitchFamily="18" charset="0"/>
                                </a:rPr>
                                <m:t>𝑵</m:t>
                              </m:r>
                            </m:e>
                            <m:sub>
                              <m:r>
                                <a:rPr lang="es-ES" sz="2000" b="1" i="1" smtClean="0">
                                  <a:latin typeface="Cambria Math" panose="02040503050406030204" pitchFamily="18" charset="0"/>
                                </a:rPr>
                                <m:t>𝒓</m:t>
                              </m:r>
                            </m:sub>
                          </m:sSub>
                          <m:r>
                            <a:rPr lang="es-ES" sz="2000" b="1" i="1" smtClean="0">
                              <a:latin typeface="Cambria Math" panose="02040503050406030204" pitchFamily="18" charset="0"/>
                            </a:rPr>
                            <m:t>∗</m:t>
                          </m:r>
                          <m:sSub>
                            <m:sSubPr>
                              <m:ctrlPr>
                                <a:rPr lang="es-ES" sz="2000" b="1" i="1" smtClean="0">
                                  <a:latin typeface="Cambria Math" panose="02040503050406030204" pitchFamily="18" charset="0"/>
                                </a:rPr>
                              </m:ctrlPr>
                            </m:sSubPr>
                            <m:e>
                              <m:r>
                                <a:rPr lang="es-ES" sz="2000" b="1" i="1" smtClean="0">
                                  <a:latin typeface="Cambria Math" panose="02040503050406030204" pitchFamily="18" charset="0"/>
                                </a:rPr>
                                <m:t>𝑻</m:t>
                              </m:r>
                            </m:e>
                            <m:sub>
                              <m:r>
                                <a:rPr lang="es-ES" sz="2000" b="1" i="1" smtClean="0">
                                  <a:latin typeface="Cambria Math" panose="02040503050406030204" pitchFamily="18" charset="0"/>
                                </a:rPr>
                                <m:t>𝒓</m:t>
                              </m:r>
                            </m:sub>
                          </m:sSub>
                        </m:num>
                        <m:den>
                          <m:r>
                            <a:rPr lang="es-ES" sz="2000" b="1" i="1" smtClean="0">
                              <a:latin typeface="Cambria Math" panose="02040503050406030204" pitchFamily="18" charset="0"/>
                            </a:rPr>
                            <m:t>𝟓𝟐𝟓𝟎</m:t>
                          </m:r>
                        </m:den>
                      </m:f>
                    </m:oMath>
                  </m:oMathPara>
                </a14:m>
                <a:endParaRPr lang="es-PE" sz="2000" b="1" dirty="0"/>
              </a:p>
            </p:txBody>
          </p:sp>
        </mc:Choice>
        <mc:Fallback>
          <p:sp>
            <p:nvSpPr>
              <p:cNvPr id="3" name="CuadroTexto 2">
                <a:extLst>
                  <a:ext uri="{FF2B5EF4-FFF2-40B4-BE49-F238E27FC236}">
                    <a16:creationId xmlns:a16="http://schemas.microsoft.com/office/drawing/2014/main" id="{9540144B-1645-A365-556F-DFC6CB004F0C}"/>
                  </a:ext>
                </a:extLst>
              </p:cNvPr>
              <p:cNvSpPr txBox="1">
                <a:spLocks noRot="1" noChangeAspect="1" noMove="1" noResize="1" noEditPoints="1" noAdjustHandles="1" noChangeArrowheads="1" noChangeShapeType="1" noTextEdit="1"/>
              </p:cNvSpPr>
              <p:nvPr/>
            </p:nvSpPr>
            <p:spPr>
              <a:xfrm>
                <a:off x="7551647" y="2484648"/>
                <a:ext cx="1699055" cy="576248"/>
              </a:xfrm>
              <a:prstGeom prst="rect">
                <a:avLst/>
              </a:prstGeom>
              <a:blipFill>
                <a:blip r:embed="rId3"/>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2861759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1561A3E-09AE-4637-9807-5F52485940CD}"/>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F53116B5-B143-437A-A279-25BFDCA9B62A}"/>
              </a:ext>
            </a:extLst>
          </p:cNvPr>
          <p:cNvSpPr>
            <a:spLocks noGrp="1"/>
          </p:cNvSpPr>
          <p:nvPr>
            <p:ph type="sldNum" sz="quarter" idx="12"/>
          </p:nvPr>
        </p:nvSpPr>
        <p:spPr/>
        <p:txBody>
          <a:bodyPr/>
          <a:lstStyle/>
          <a:p>
            <a:fld id="{510D3C48-01B5-44F0-B018-CA7289F8CA3D}" type="slidenum">
              <a:rPr lang="es-PE" smtClean="0"/>
              <a:t>83</a:t>
            </a:fld>
            <a:endParaRPr lang="es-PE" dirty="0"/>
          </a:p>
        </p:txBody>
      </p:sp>
      <p:sp>
        <p:nvSpPr>
          <p:cNvPr id="7" name="CuadroTexto 6">
            <a:extLst>
              <a:ext uri="{FF2B5EF4-FFF2-40B4-BE49-F238E27FC236}">
                <a16:creationId xmlns:a16="http://schemas.microsoft.com/office/drawing/2014/main" id="{A99694DA-C8D4-4925-AB83-A75ACCBA0810}"/>
              </a:ext>
            </a:extLst>
          </p:cNvPr>
          <p:cNvSpPr txBox="1"/>
          <p:nvPr/>
        </p:nvSpPr>
        <p:spPr>
          <a:xfrm>
            <a:off x="838200" y="566297"/>
            <a:ext cx="5257800" cy="923330"/>
          </a:xfrm>
          <a:prstGeom prst="rect">
            <a:avLst/>
          </a:prstGeom>
          <a:noFill/>
        </p:spPr>
        <p:txBody>
          <a:bodyPr wrap="square">
            <a:spAutoFit/>
          </a:bodyPr>
          <a:lstStyle/>
          <a:p>
            <a:pPr algn="just"/>
            <a:r>
              <a:rPr lang="es-PE" dirty="0"/>
              <a:t>Cuando no se conoce el par necesario, la potencia de rotación se puede calcular a partir de la siguiente expresión:</a:t>
            </a:r>
          </a:p>
        </p:txBody>
      </p:sp>
      <p:sp>
        <p:nvSpPr>
          <p:cNvPr id="11" name="CuadroTexto 10">
            <a:extLst>
              <a:ext uri="{FF2B5EF4-FFF2-40B4-BE49-F238E27FC236}">
                <a16:creationId xmlns:a16="http://schemas.microsoft.com/office/drawing/2014/main" id="{AEB16C06-6E1F-4151-BC6E-79C0EA92F92D}"/>
              </a:ext>
            </a:extLst>
          </p:cNvPr>
          <p:cNvSpPr txBox="1"/>
          <p:nvPr/>
        </p:nvSpPr>
        <p:spPr>
          <a:xfrm>
            <a:off x="949569" y="2123463"/>
            <a:ext cx="6093228" cy="1754326"/>
          </a:xfrm>
          <a:prstGeom prst="rect">
            <a:avLst/>
          </a:prstGeom>
          <a:noFill/>
        </p:spPr>
        <p:txBody>
          <a:bodyPr wrap="square">
            <a:spAutoFit/>
          </a:bodyPr>
          <a:lstStyle/>
          <a:p>
            <a:r>
              <a:rPr lang="es-PE" dirty="0"/>
              <a:t>Donde: </a:t>
            </a:r>
          </a:p>
          <a:p>
            <a:r>
              <a:rPr lang="es-PE" dirty="0"/>
              <a:t>HP</a:t>
            </a:r>
            <a:r>
              <a:rPr lang="en-US" dirty="0"/>
              <a:t>=</a:t>
            </a:r>
            <a:r>
              <a:rPr lang="es-PE" dirty="0"/>
              <a:t> Potencia de rotación (HP). </a:t>
            </a:r>
          </a:p>
          <a:p>
            <a:r>
              <a:rPr lang="es-PE" dirty="0"/>
              <a:t>N= Velocidad de rotación (r.p.m.). </a:t>
            </a:r>
          </a:p>
          <a:p>
            <a:r>
              <a:rPr lang="es-PE" dirty="0"/>
              <a:t>D =Diámetro de perforación (</a:t>
            </a:r>
            <a:r>
              <a:rPr lang="es-PE" dirty="0" err="1"/>
              <a:t>pulg</a:t>
            </a:r>
            <a:r>
              <a:rPr lang="es-PE" dirty="0"/>
              <a:t>.). </a:t>
            </a:r>
          </a:p>
          <a:p>
            <a:r>
              <a:rPr lang="es-PE" dirty="0"/>
              <a:t>E = Empuje (miles de libras por pulgada de diámetro). </a:t>
            </a:r>
          </a:p>
          <a:p>
            <a:r>
              <a:rPr lang="es-PE" dirty="0"/>
              <a:t>K Constante de la formación (Tabla ). </a:t>
            </a:r>
          </a:p>
        </p:txBody>
      </p:sp>
      <p:pic>
        <p:nvPicPr>
          <p:cNvPr id="13" name="Imagen 12">
            <a:extLst>
              <a:ext uri="{FF2B5EF4-FFF2-40B4-BE49-F238E27FC236}">
                <a16:creationId xmlns:a16="http://schemas.microsoft.com/office/drawing/2014/main" id="{26EA42D8-AEAC-400D-834A-1129C026564A}"/>
              </a:ext>
            </a:extLst>
          </p:cNvPr>
          <p:cNvPicPr>
            <a:picLocks noChangeAspect="1"/>
          </p:cNvPicPr>
          <p:nvPr/>
        </p:nvPicPr>
        <p:blipFill>
          <a:blip r:embed="rId2"/>
          <a:stretch>
            <a:fillRect/>
          </a:stretch>
        </p:blipFill>
        <p:spPr>
          <a:xfrm>
            <a:off x="949569" y="3844279"/>
            <a:ext cx="4467849" cy="2229161"/>
          </a:xfrm>
          <a:prstGeom prst="rect">
            <a:avLst/>
          </a:prstGeom>
        </p:spPr>
      </p:pic>
      <p:sp>
        <p:nvSpPr>
          <p:cNvPr id="15" name="CuadroTexto 14">
            <a:extLst>
              <a:ext uri="{FF2B5EF4-FFF2-40B4-BE49-F238E27FC236}">
                <a16:creationId xmlns:a16="http://schemas.microsoft.com/office/drawing/2014/main" id="{F7365481-4825-451F-9B20-6C13C8E741A4}"/>
              </a:ext>
            </a:extLst>
          </p:cNvPr>
          <p:cNvSpPr txBox="1"/>
          <p:nvPr/>
        </p:nvSpPr>
        <p:spPr>
          <a:xfrm>
            <a:off x="6233745" y="548713"/>
            <a:ext cx="5257801" cy="1846659"/>
          </a:xfrm>
          <a:prstGeom prst="rect">
            <a:avLst/>
          </a:prstGeom>
          <a:noFill/>
        </p:spPr>
        <p:txBody>
          <a:bodyPr wrap="square">
            <a:spAutoFit/>
          </a:bodyPr>
          <a:lstStyle/>
          <a:p>
            <a:pPr marL="285750" indent="-285750" algn="just">
              <a:buFont typeface="Wingdings" panose="05000000000000000000" pitchFamily="2" charset="2"/>
              <a:buChar char="q"/>
            </a:pPr>
            <a:r>
              <a:rPr lang="es-PE" sz="2400" b="1" dirty="0">
                <a:solidFill>
                  <a:srgbClr val="7030A0"/>
                </a:solidFill>
              </a:rPr>
              <a:t>Empuje necesario </a:t>
            </a:r>
          </a:p>
          <a:p>
            <a:pPr algn="just"/>
            <a:r>
              <a:rPr lang="es-PE" dirty="0"/>
              <a:t>La potencia necesaria para el empuje es pequeña comparada con la de rotación. Además, el empuje sobre el tricono, como se ha visto anteriormente, depende del diámetro y de la resistencia a compresión de la roca. </a:t>
            </a:r>
          </a:p>
        </p:txBody>
      </p:sp>
      <p:pic>
        <p:nvPicPr>
          <p:cNvPr id="17" name="Imagen 16">
            <a:extLst>
              <a:ext uri="{FF2B5EF4-FFF2-40B4-BE49-F238E27FC236}">
                <a16:creationId xmlns:a16="http://schemas.microsoft.com/office/drawing/2014/main" id="{FA5512E0-9B68-405C-89B5-8B1D51BC4D6F}"/>
              </a:ext>
            </a:extLst>
          </p:cNvPr>
          <p:cNvPicPr>
            <a:picLocks noChangeAspect="1"/>
          </p:cNvPicPr>
          <p:nvPr/>
        </p:nvPicPr>
        <p:blipFill>
          <a:blip r:embed="rId3"/>
          <a:stretch>
            <a:fillRect/>
          </a:stretch>
        </p:blipFill>
        <p:spPr>
          <a:xfrm>
            <a:off x="6149817" y="2395372"/>
            <a:ext cx="4601217" cy="3057167"/>
          </a:xfrm>
          <a:prstGeom prst="rect">
            <a:avLst/>
          </a:prstGeom>
        </p:spPr>
      </p:pic>
      <p:sp>
        <p:nvSpPr>
          <p:cNvPr id="19" name="CuadroTexto 18">
            <a:extLst>
              <a:ext uri="{FF2B5EF4-FFF2-40B4-BE49-F238E27FC236}">
                <a16:creationId xmlns:a16="http://schemas.microsoft.com/office/drawing/2014/main" id="{03A27756-9C7B-4EBA-914B-DA1980095014}"/>
              </a:ext>
            </a:extLst>
          </p:cNvPr>
          <p:cNvSpPr txBox="1"/>
          <p:nvPr/>
        </p:nvSpPr>
        <p:spPr>
          <a:xfrm>
            <a:off x="6268915" y="5597763"/>
            <a:ext cx="5222630" cy="646331"/>
          </a:xfrm>
          <a:prstGeom prst="rect">
            <a:avLst/>
          </a:prstGeom>
          <a:noFill/>
        </p:spPr>
        <p:txBody>
          <a:bodyPr wrap="square">
            <a:spAutoFit/>
          </a:bodyPr>
          <a:lstStyle/>
          <a:p>
            <a:pPr algn="just"/>
            <a:r>
              <a:rPr lang="es-PE" dirty="0">
                <a:solidFill>
                  <a:srgbClr val="0070C0"/>
                </a:solidFill>
              </a:rPr>
              <a:t>Empuje sobre la broca en función del diámetro y del tipo de roca (1 Kip = 4,448 KN).</a:t>
            </a:r>
          </a:p>
        </p:txBody>
      </p:sp>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8F30E762-8B02-817F-493D-B8D39261DBAC}"/>
                  </a:ext>
                </a:extLst>
              </p:cNvPr>
              <p:cNvSpPr txBox="1"/>
              <p:nvPr/>
            </p:nvSpPr>
            <p:spPr>
              <a:xfrm>
                <a:off x="1379666" y="1580978"/>
                <a:ext cx="3607654" cy="383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PE" sz="2400" b="1" i="1" smtClean="0">
                              <a:latin typeface="Cambria Math" panose="02040503050406030204" pitchFamily="18" charset="0"/>
                            </a:rPr>
                          </m:ctrlPr>
                        </m:sSubPr>
                        <m:e>
                          <m:r>
                            <a:rPr lang="es-ES" sz="2400" b="1" i="1" smtClean="0">
                              <a:latin typeface="Cambria Math" panose="02040503050406030204" pitchFamily="18" charset="0"/>
                            </a:rPr>
                            <m:t>𝑯𝑷</m:t>
                          </m:r>
                        </m:e>
                        <m:sub>
                          <m:r>
                            <a:rPr lang="es-ES" sz="2400" b="1" i="1" smtClean="0">
                              <a:latin typeface="Cambria Math" panose="02040503050406030204" pitchFamily="18" charset="0"/>
                            </a:rPr>
                            <m:t>𝒓</m:t>
                          </m:r>
                        </m:sub>
                      </m:sSub>
                      <m:r>
                        <a:rPr lang="es-ES" sz="2400" b="1" i="1" smtClean="0">
                          <a:latin typeface="Cambria Math" panose="02040503050406030204" pitchFamily="18" charset="0"/>
                        </a:rPr>
                        <m:t>=</m:t>
                      </m:r>
                      <m:r>
                        <a:rPr lang="es-ES" sz="2400" b="1" i="1" smtClean="0">
                          <a:latin typeface="Cambria Math" panose="02040503050406030204" pitchFamily="18" charset="0"/>
                        </a:rPr>
                        <m:t>𝑲</m:t>
                      </m:r>
                      <m:r>
                        <a:rPr lang="es-ES" sz="2400" b="1" i="1" smtClean="0">
                          <a:latin typeface="Cambria Math" panose="02040503050406030204" pitchFamily="18" charset="0"/>
                        </a:rPr>
                        <m:t>∗</m:t>
                      </m:r>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rPr>
                            <m:t>𝑲</m:t>
                          </m:r>
                        </m:e>
                        <m:sub>
                          <m:r>
                            <a:rPr lang="es-ES" sz="2400" b="1" i="1" smtClean="0">
                              <a:latin typeface="Cambria Math" panose="02040503050406030204" pitchFamily="18" charset="0"/>
                            </a:rPr>
                            <m:t>𝒓</m:t>
                          </m:r>
                        </m:sub>
                      </m:sSub>
                      <m:r>
                        <a:rPr lang="es-ES" sz="2400" b="1" i="1" smtClean="0">
                          <a:latin typeface="Cambria Math" panose="02040503050406030204" pitchFamily="18" charset="0"/>
                        </a:rPr>
                        <m:t>∗</m:t>
                      </m:r>
                      <m:sSup>
                        <m:sSupPr>
                          <m:ctrlPr>
                            <a:rPr lang="es-ES" sz="2400" b="1" i="1" smtClean="0">
                              <a:latin typeface="Cambria Math" panose="02040503050406030204" pitchFamily="18" charset="0"/>
                            </a:rPr>
                          </m:ctrlPr>
                        </m:sSupPr>
                        <m:e>
                          <m:r>
                            <a:rPr lang="es-ES" sz="2400" b="1" i="1" smtClean="0">
                              <a:latin typeface="Cambria Math" panose="02040503050406030204" pitchFamily="18" charset="0"/>
                            </a:rPr>
                            <m:t>𝑫</m:t>
                          </m:r>
                        </m:e>
                        <m:sup>
                          <m:r>
                            <a:rPr lang="es-ES" sz="2400" b="1" i="1" smtClean="0">
                              <a:latin typeface="Cambria Math" panose="02040503050406030204" pitchFamily="18" charset="0"/>
                            </a:rPr>
                            <m:t>𝟐</m:t>
                          </m:r>
                          <m:r>
                            <a:rPr lang="es-ES" sz="2400" b="1" i="1" smtClean="0">
                              <a:latin typeface="Cambria Math" panose="02040503050406030204" pitchFamily="18" charset="0"/>
                            </a:rPr>
                            <m:t>.</m:t>
                          </m:r>
                          <m:r>
                            <a:rPr lang="es-ES" sz="2400" b="1" i="1" smtClean="0">
                              <a:latin typeface="Cambria Math" panose="02040503050406030204" pitchFamily="18" charset="0"/>
                            </a:rPr>
                            <m:t>𝟓</m:t>
                          </m:r>
                        </m:sup>
                      </m:sSup>
                      <m:r>
                        <a:rPr lang="es-ES" sz="2400" b="1" i="1" smtClean="0">
                          <a:latin typeface="Cambria Math" panose="02040503050406030204" pitchFamily="18" charset="0"/>
                        </a:rPr>
                        <m:t>∗</m:t>
                      </m:r>
                      <m:sSup>
                        <m:sSupPr>
                          <m:ctrlPr>
                            <a:rPr lang="es-ES" sz="2400" b="1" i="1" smtClean="0">
                              <a:latin typeface="Cambria Math" panose="02040503050406030204" pitchFamily="18" charset="0"/>
                            </a:rPr>
                          </m:ctrlPr>
                        </m:sSupPr>
                        <m:e>
                          <m:r>
                            <a:rPr lang="es-ES" sz="2400" b="1" i="1" smtClean="0">
                              <a:latin typeface="Cambria Math" panose="02040503050406030204" pitchFamily="18" charset="0"/>
                            </a:rPr>
                            <m:t>𝑬</m:t>
                          </m:r>
                        </m:e>
                        <m:sup>
                          <m:r>
                            <a:rPr lang="es-ES" sz="2400" b="1" i="1" smtClean="0">
                              <a:latin typeface="Cambria Math" panose="02040503050406030204" pitchFamily="18" charset="0"/>
                            </a:rPr>
                            <m:t>𝟏</m:t>
                          </m:r>
                          <m:r>
                            <a:rPr lang="es-ES" sz="2400" b="1" i="1" smtClean="0">
                              <a:latin typeface="Cambria Math" panose="02040503050406030204" pitchFamily="18" charset="0"/>
                            </a:rPr>
                            <m:t>.</m:t>
                          </m:r>
                          <m:r>
                            <a:rPr lang="es-ES" sz="2400" b="1" i="1" smtClean="0">
                              <a:latin typeface="Cambria Math" panose="02040503050406030204" pitchFamily="18" charset="0"/>
                            </a:rPr>
                            <m:t>𝟓</m:t>
                          </m:r>
                        </m:sup>
                      </m:sSup>
                    </m:oMath>
                  </m:oMathPara>
                </a14:m>
                <a:endParaRPr lang="es-PE" sz="2400" b="1" dirty="0"/>
              </a:p>
            </p:txBody>
          </p:sp>
        </mc:Choice>
        <mc:Fallback>
          <p:sp>
            <p:nvSpPr>
              <p:cNvPr id="2" name="CuadroTexto 1">
                <a:extLst>
                  <a:ext uri="{FF2B5EF4-FFF2-40B4-BE49-F238E27FC236}">
                    <a16:creationId xmlns:a16="http://schemas.microsoft.com/office/drawing/2014/main" id="{8F30E762-8B02-817F-493D-B8D39261DBAC}"/>
                  </a:ext>
                </a:extLst>
              </p:cNvPr>
              <p:cNvSpPr txBox="1">
                <a:spLocks noRot="1" noChangeAspect="1" noMove="1" noResize="1" noEditPoints="1" noAdjustHandles="1" noChangeArrowheads="1" noChangeShapeType="1" noTextEdit="1"/>
              </p:cNvSpPr>
              <p:nvPr/>
            </p:nvSpPr>
            <p:spPr>
              <a:xfrm>
                <a:off x="1379666" y="1580978"/>
                <a:ext cx="3607654" cy="383118"/>
              </a:xfrm>
              <a:prstGeom prst="rect">
                <a:avLst/>
              </a:prstGeom>
              <a:blipFill>
                <a:blip r:embed="rId4"/>
                <a:stretch>
                  <a:fillRect l="-1520" t="-3175" r="-676" b="-9524"/>
                </a:stretch>
              </a:blipFill>
            </p:spPr>
            <p:txBody>
              <a:bodyPr/>
              <a:lstStyle/>
              <a:p>
                <a:r>
                  <a:rPr lang="es-PE">
                    <a:noFill/>
                  </a:rPr>
                  <a:t> </a:t>
                </a:r>
              </a:p>
            </p:txBody>
          </p:sp>
        </mc:Fallback>
      </mc:AlternateContent>
    </p:spTree>
    <p:extLst>
      <p:ext uri="{BB962C8B-B14F-4D97-AF65-F5344CB8AC3E}">
        <p14:creationId xmlns:p14="http://schemas.microsoft.com/office/powerpoint/2010/main" val="2713556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17103F1-7138-4074-A0D7-D469387C7C35}"/>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878960C4-B72F-45D0-BA86-28B33F4F216B}"/>
              </a:ext>
            </a:extLst>
          </p:cNvPr>
          <p:cNvSpPr>
            <a:spLocks noGrp="1"/>
          </p:cNvSpPr>
          <p:nvPr>
            <p:ph type="sldNum" sz="quarter" idx="12"/>
          </p:nvPr>
        </p:nvSpPr>
        <p:spPr/>
        <p:txBody>
          <a:bodyPr/>
          <a:lstStyle/>
          <a:p>
            <a:fld id="{510D3C48-01B5-44F0-B018-CA7289F8CA3D}" type="slidenum">
              <a:rPr lang="es-PE" smtClean="0"/>
              <a:t>84</a:t>
            </a:fld>
            <a:endParaRPr lang="es-PE"/>
          </a:p>
        </p:txBody>
      </p:sp>
      <p:sp>
        <p:nvSpPr>
          <p:cNvPr id="7" name="CuadroTexto 6">
            <a:extLst>
              <a:ext uri="{FF2B5EF4-FFF2-40B4-BE49-F238E27FC236}">
                <a16:creationId xmlns:a16="http://schemas.microsoft.com/office/drawing/2014/main" id="{0D821B35-DA5C-4828-B6EC-8B2A71881BED}"/>
              </a:ext>
            </a:extLst>
          </p:cNvPr>
          <p:cNvSpPr txBox="1"/>
          <p:nvPr/>
        </p:nvSpPr>
        <p:spPr>
          <a:xfrm>
            <a:off x="694591" y="610676"/>
            <a:ext cx="5328139" cy="5539978"/>
          </a:xfrm>
          <a:prstGeom prst="rect">
            <a:avLst/>
          </a:prstGeom>
          <a:noFill/>
        </p:spPr>
        <p:txBody>
          <a:bodyPr wrap="square">
            <a:spAutoFit/>
          </a:bodyPr>
          <a:lstStyle/>
          <a:p>
            <a:pPr marL="285750" indent="-285750" algn="just">
              <a:buFont typeface="Wingdings" panose="05000000000000000000" pitchFamily="2" charset="2"/>
              <a:buChar char="q"/>
            </a:pPr>
            <a:r>
              <a:rPr lang="es-PE" sz="2400" b="1" dirty="0">
                <a:solidFill>
                  <a:srgbClr val="7030A0"/>
                </a:solidFill>
              </a:rPr>
              <a:t>Compresor.</a:t>
            </a:r>
            <a:r>
              <a:rPr lang="es-PE" sz="2400" b="1" dirty="0"/>
              <a:t> </a:t>
            </a:r>
          </a:p>
          <a:p>
            <a:pPr algn="just"/>
            <a:r>
              <a:rPr lang="es-PE" dirty="0"/>
              <a:t>Los compresores que se utilizan en la actualidad son básicamente de dos tipos: de paletas y de tornillo. El rango de capacidades va desde los 7 a los 70 m3/min aproximadamente. </a:t>
            </a:r>
          </a:p>
          <a:p>
            <a:pPr algn="just"/>
            <a:endParaRPr lang="es-PE" dirty="0"/>
          </a:p>
          <a:p>
            <a:pPr algn="just"/>
            <a:r>
              <a:rPr lang="es-PE" dirty="0"/>
              <a:t>Tanto el tamaño de estos equipos como el tipo son opcionales en la mayoría de los casos. Los compresores de tornillo trabajan a una presión generalmente superior a los de paletas, tienen un diseño más simple y compacto que los otros y una mayor disponibilidad mecánica. </a:t>
            </a:r>
          </a:p>
          <a:p>
            <a:pPr marL="285750" indent="-285750" algn="just">
              <a:buFont typeface="Wingdings" panose="05000000000000000000" pitchFamily="2" charset="2"/>
              <a:buChar char="q"/>
            </a:pPr>
            <a:r>
              <a:rPr lang="es-PE" sz="2400" b="1" dirty="0">
                <a:solidFill>
                  <a:srgbClr val="7030A0"/>
                </a:solidFill>
              </a:rPr>
              <a:t>Tipo de tricono </a:t>
            </a:r>
          </a:p>
          <a:p>
            <a:pPr algn="just"/>
            <a:r>
              <a:rPr lang="es-PE" dirty="0"/>
              <a:t>Uno de los aspectos más importantes de la perforación rotativa es la elección adecuada del tricono, ya que en caso contrario se tendrá: </a:t>
            </a:r>
          </a:p>
          <a:p>
            <a:pPr marL="285750" indent="-285750" algn="just">
              <a:buFont typeface="Arial" panose="020B0604020202020204" pitchFamily="34" charset="0"/>
              <a:buChar char="•"/>
            </a:pPr>
            <a:r>
              <a:rPr lang="es-PE" dirty="0"/>
              <a:t>Velocidad de penetración menor que la óptima. </a:t>
            </a:r>
          </a:p>
          <a:p>
            <a:pPr marL="285750" indent="-285750" algn="just">
              <a:buFont typeface="Arial" panose="020B0604020202020204" pitchFamily="34" charset="0"/>
              <a:buChar char="•"/>
            </a:pPr>
            <a:r>
              <a:rPr lang="es-PE" dirty="0"/>
              <a:t>Reducida duración del tricono y por lo tarta un coste por metro perforado mayor. </a:t>
            </a:r>
          </a:p>
        </p:txBody>
      </p:sp>
      <p:pic>
        <p:nvPicPr>
          <p:cNvPr id="9" name="Imagen 8">
            <a:extLst>
              <a:ext uri="{FF2B5EF4-FFF2-40B4-BE49-F238E27FC236}">
                <a16:creationId xmlns:a16="http://schemas.microsoft.com/office/drawing/2014/main" id="{52C9EB6B-7C37-4E39-B563-C8DDF4C0BB6A}"/>
              </a:ext>
            </a:extLst>
          </p:cNvPr>
          <p:cNvPicPr>
            <a:picLocks noChangeAspect="1"/>
          </p:cNvPicPr>
          <p:nvPr/>
        </p:nvPicPr>
        <p:blipFill>
          <a:blip r:embed="rId2"/>
          <a:stretch>
            <a:fillRect/>
          </a:stretch>
        </p:blipFill>
        <p:spPr>
          <a:xfrm>
            <a:off x="6391667" y="1285967"/>
            <a:ext cx="4877481" cy="3934374"/>
          </a:xfrm>
          <a:prstGeom prst="rect">
            <a:avLst/>
          </a:prstGeom>
        </p:spPr>
      </p:pic>
    </p:spTree>
    <p:extLst>
      <p:ext uri="{BB962C8B-B14F-4D97-AF65-F5344CB8AC3E}">
        <p14:creationId xmlns:p14="http://schemas.microsoft.com/office/powerpoint/2010/main" val="5848297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226EF-3EBA-4254-B47C-B7580105B6DC}"/>
              </a:ext>
            </a:extLst>
          </p:cNvPr>
          <p:cNvSpPr>
            <a:spLocks noGrp="1"/>
          </p:cNvSpPr>
          <p:nvPr>
            <p:ph type="title"/>
          </p:nvPr>
        </p:nvSpPr>
        <p:spPr>
          <a:xfrm>
            <a:off x="712177" y="381750"/>
            <a:ext cx="10641623" cy="915035"/>
          </a:xfrm>
        </p:spPr>
        <p:txBody>
          <a:bodyPr>
            <a:normAutofit/>
          </a:bodyPr>
          <a:lstStyle/>
          <a:p>
            <a:r>
              <a:rPr lang="en-US" sz="3600" b="1" dirty="0"/>
              <a:t>2.14. VELOCIDAD DE PENETRACI</a:t>
            </a:r>
            <a:r>
              <a:rPr lang="es-PE" sz="3600" b="1" dirty="0"/>
              <a:t>ÓN</a:t>
            </a:r>
          </a:p>
        </p:txBody>
      </p:sp>
      <p:sp>
        <p:nvSpPr>
          <p:cNvPr id="4" name="Marcador de fecha 3">
            <a:extLst>
              <a:ext uri="{FF2B5EF4-FFF2-40B4-BE49-F238E27FC236}">
                <a16:creationId xmlns:a16="http://schemas.microsoft.com/office/drawing/2014/main" id="{88E3B30F-FF2F-4D7C-9B8E-82FC17359B3A}"/>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657D4406-6C80-403E-ACEB-9F8BD179623C}"/>
              </a:ext>
            </a:extLst>
          </p:cNvPr>
          <p:cNvSpPr>
            <a:spLocks noGrp="1"/>
          </p:cNvSpPr>
          <p:nvPr>
            <p:ph type="sldNum" sz="quarter" idx="12"/>
          </p:nvPr>
        </p:nvSpPr>
        <p:spPr/>
        <p:txBody>
          <a:bodyPr/>
          <a:lstStyle/>
          <a:p>
            <a:fld id="{510D3C48-01B5-44F0-B018-CA7289F8CA3D}" type="slidenum">
              <a:rPr lang="es-PE" smtClean="0"/>
              <a:t>85</a:t>
            </a:fld>
            <a:endParaRPr lang="es-PE"/>
          </a:p>
        </p:txBody>
      </p:sp>
      <p:sp>
        <p:nvSpPr>
          <p:cNvPr id="7" name="CuadroTexto 6">
            <a:extLst>
              <a:ext uri="{FF2B5EF4-FFF2-40B4-BE49-F238E27FC236}">
                <a16:creationId xmlns:a16="http://schemas.microsoft.com/office/drawing/2014/main" id="{E66D0B2A-4736-46FE-811F-24076AF94F2A}"/>
              </a:ext>
            </a:extLst>
          </p:cNvPr>
          <p:cNvSpPr txBox="1"/>
          <p:nvPr/>
        </p:nvSpPr>
        <p:spPr>
          <a:xfrm>
            <a:off x="712177" y="1241244"/>
            <a:ext cx="5301761" cy="4985980"/>
          </a:xfrm>
          <a:prstGeom prst="rect">
            <a:avLst/>
          </a:prstGeom>
          <a:noFill/>
        </p:spPr>
        <p:txBody>
          <a:bodyPr wrap="square">
            <a:spAutoFit/>
          </a:bodyPr>
          <a:lstStyle/>
          <a:p>
            <a:pPr algn="just"/>
            <a:r>
              <a:rPr lang="es-PE" dirty="0"/>
              <a:t>La velocidad de penetración depende de muchos factores externos: características geológicas, propiedades físicas de las rocas, distribución de tensiones y estructura interna. </a:t>
            </a:r>
          </a:p>
          <a:p>
            <a:pPr algn="just"/>
            <a:r>
              <a:rPr lang="es-PE" dirty="0"/>
              <a:t>Esto hace que la determinación de la velocidad de penetración durante el desarrollo de un proyecto sea una tarea difícil para el ingeniero proyectista, pero necesaria ya que la decisión que se tome va a incidir decisivamente en el resto de las operaciones. </a:t>
            </a:r>
          </a:p>
          <a:p>
            <a:pPr algn="just"/>
            <a:r>
              <a:rPr lang="es-PE" dirty="0"/>
              <a:t>Existen dos procedimientos para la determinación de la velocidad de penetración: </a:t>
            </a:r>
          </a:p>
          <a:p>
            <a:pPr algn="just"/>
            <a:r>
              <a:rPr lang="es-PE" sz="2400" b="1" dirty="0">
                <a:solidFill>
                  <a:srgbClr val="7030A0"/>
                </a:solidFill>
              </a:rPr>
              <a:t>2.14.1. Ensayos sobre muestras </a:t>
            </a:r>
          </a:p>
          <a:p>
            <a:pPr algn="just"/>
            <a:r>
              <a:rPr lang="es-PE" dirty="0"/>
              <a:t>Existen 2 procedimientos como:</a:t>
            </a:r>
          </a:p>
          <a:p>
            <a:pPr marL="457200" indent="-457200" algn="just">
              <a:buAutoNum type="alphaLcPeriod"/>
            </a:pPr>
            <a:r>
              <a:rPr lang="es-PE" sz="2400" b="1" dirty="0"/>
              <a:t>Microbit.</a:t>
            </a:r>
          </a:p>
          <a:p>
            <a:pPr algn="just"/>
            <a:r>
              <a:rPr lang="es-PE" dirty="0"/>
              <a:t>Se basa en la perforación de la probeta con una micro broca de 1 1</a:t>
            </a:r>
            <a:r>
              <a:rPr lang="en-US" dirty="0"/>
              <a:t>/4</a:t>
            </a:r>
            <a:r>
              <a:rPr lang="es-PE" dirty="0"/>
              <a:t>" (32 mm) de diámetro sometida a un peso de 200 lb y 60 r.p.m. </a:t>
            </a:r>
            <a:endParaRPr lang="es-PE" b="1" dirty="0"/>
          </a:p>
        </p:txBody>
      </p:sp>
      <p:sp>
        <p:nvSpPr>
          <p:cNvPr id="8" name="CuadroTexto 7">
            <a:extLst>
              <a:ext uri="{FF2B5EF4-FFF2-40B4-BE49-F238E27FC236}">
                <a16:creationId xmlns:a16="http://schemas.microsoft.com/office/drawing/2014/main" id="{9F76D621-6C9B-42C8-9271-B4E0D57AA36E}"/>
              </a:ext>
            </a:extLst>
          </p:cNvPr>
          <p:cNvSpPr txBox="1"/>
          <p:nvPr/>
        </p:nvSpPr>
        <p:spPr>
          <a:xfrm>
            <a:off x="6178062" y="1241244"/>
            <a:ext cx="5301761" cy="1477328"/>
          </a:xfrm>
          <a:prstGeom prst="rect">
            <a:avLst/>
          </a:prstGeom>
          <a:noFill/>
        </p:spPr>
        <p:txBody>
          <a:bodyPr wrap="square">
            <a:spAutoFit/>
          </a:bodyPr>
          <a:lstStyle/>
          <a:p>
            <a:pPr algn="just"/>
            <a:r>
              <a:rPr lang="es-PE" dirty="0"/>
              <a:t>Cada ensayo consiste en la perforación de un taladro de 3/32’’ (2.4 mm) y registro del tiempo de perforación cada 1/32" (0.8 mm). Después de cada perforación la broca se calibra y se controla el desgaste. </a:t>
            </a:r>
          </a:p>
        </p:txBody>
      </p:sp>
      <p:pic>
        <p:nvPicPr>
          <p:cNvPr id="9" name="Imagen 8">
            <a:extLst>
              <a:ext uri="{FF2B5EF4-FFF2-40B4-BE49-F238E27FC236}">
                <a16:creationId xmlns:a16="http://schemas.microsoft.com/office/drawing/2014/main" id="{A0D604A0-060F-4D00-94C3-5F6DC97D9C5F}"/>
              </a:ext>
            </a:extLst>
          </p:cNvPr>
          <p:cNvPicPr>
            <a:picLocks noChangeAspect="1"/>
          </p:cNvPicPr>
          <p:nvPr/>
        </p:nvPicPr>
        <p:blipFill>
          <a:blip r:embed="rId2"/>
          <a:stretch>
            <a:fillRect/>
          </a:stretch>
        </p:blipFill>
        <p:spPr>
          <a:xfrm>
            <a:off x="6451430" y="2718572"/>
            <a:ext cx="4111616" cy="3083712"/>
          </a:xfrm>
          <a:prstGeom prst="rect">
            <a:avLst/>
          </a:prstGeom>
        </p:spPr>
      </p:pic>
      <p:sp>
        <p:nvSpPr>
          <p:cNvPr id="11" name="CuadroTexto 10">
            <a:extLst>
              <a:ext uri="{FF2B5EF4-FFF2-40B4-BE49-F238E27FC236}">
                <a16:creationId xmlns:a16="http://schemas.microsoft.com/office/drawing/2014/main" id="{0065612C-A50D-4A71-907B-1E1AFD4BCECA}"/>
              </a:ext>
            </a:extLst>
          </p:cNvPr>
          <p:cNvSpPr txBox="1"/>
          <p:nvPr/>
        </p:nvSpPr>
        <p:spPr>
          <a:xfrm>
            <a:off x="6550269" y="5831742"/>
            <a:ext cx="4012777" cy="369332"/>
          </a:xfrm>
          <a:prstGeom prst="rect">
            <a:avLst/>
          </a:prstGeom>
          <a:noFill/>
        </p:spPr>
        <p:txBody>
          <a:bodyPr wrap="square">
            <a:spAutoFit/>
          </a:bodyPr>
          <a:lstStyle/>
          <a:p>
            <a:pPr algn="ctr"/>
            <a:r>
              <a:rPr lang="es-PE" dirty="0"/>
              <a:t>Ensayo Microbit. </a:t>
            </a:r>
          </a:p>
        </p:txBody>
      </p:sp>
    </p:spTree>
    <p:extLst>
      <p:ext uri="{BB962C8B-B14F-4D97-AF65-F5344CB8AC3E}">
        <p14:creationId xmlns:p14="http://schemas.microsoft.com/office/powerpoint/2010/main" val="3508998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5599AD1D-35CB-49D1-868C-3BF09CD8FE5D}"/>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F5E8980A-5936-451A-969C-7D8329C5E308}"/>
              </a:ext>
            </a:extLst>
          </p:cNvPr>
          <p:cNvSpPr>
            <a:spLocks noGrp="1"/>
          </p:cNvSpPr>
          <p:nvPr>
            <p:ph type="sldNum" sz="quarter" idx="12"/>
          </p:nvPr>
        </p:nvSpPr>
        <p:spPr/>
        <p:txBody>
          <a:bodyPr/>
          <a:lstStyle/>
          <a:p>
            <a:fld id="{510D3C48-01B5-44F0-B018-CA7289F8CA3D}" type="slidenum">
              <a:rPr lang="es-PE" smtClean="0"/>
              <a:t>86</a:t>
            </a:fld>
            <a:endParaRPr lang="es-PE"/>
          </a:p>
        </p:txBody>
      </p:sp>
      <p:sp>
        <p:nvSpPr>
          <p:cNvPr id="7" name="CuadroTexto 6">
            <a:extLst>
              <a:ext uri="{FF2B5EF4-FFF2-40B4-BE49-F238E27FC236}">
                <a16:creationId xmlns:a16="http://schemas.microsoft.com/office/drawing/2014/main" id="{DCC963E9-C5F0-4372-96F1-95249B03280D}"/>
              </a:ext>
            </a:extLst>
          </p:cNvPr>
          <p:cNvSpPr txBox="1"/>
          <p:nvPr/>
        </p:nvSpPr>
        <p:spPr>
          <a:xfrm>
            <a:off x="714895" y="488669"/>
            <a:ext cx="5381105" cy="2492990"/>
          </a:xfrm>
          <a:prstGeom prst="rect">
            <a:avLst/>
          </a:prstGeom>
          <a:noFill/>
        </p:spPr>
        <p:txBody>
          <a:bodyPr wrap="square">
            <a:spAutoFit/>
          </a:bodyPr>
          <a:lstStyle/>
          <a:p>
            <a:pPr marL="457200" indent="-457200" algn="just">
              <a:buAutoNum type="alphaLcPeriod" startAt="2"/>
            </a:pPr>
            <a:r>
              <a:rPr lang="es-PE" sz="2400" b="1" dirty="0"/>
              <a:t>Ensayo lndenter Test</a:t>
            </a:r>
          </a:p>
          <a:p>
            <a:pPr algn="just"/>
            <a:endParaRPr lang="es-PE" sz="2400" b="1" dirty="0"/>
          </a:p>
          <a:p>
            <a:pPr algn="just"/>
            <a:r>
              <a:rPr lang="es-PE" dirty="0"/>
              <a:t>Se utiliza un diente de carburo de tungsteno de forma semiesférica que se aplica sobre la muestra con presiones crecientes e incrementos de 500 lb, hasta un máximo de 5.000-6.000 lb.</a:t>
            </a:r>
          </a:p>
          <a:p>
            <a:pPr algn="just"/>
            <a:r>
              <a:rPr lang="es-PE" dirty="0"/>
              <a:t>El empuje que es necesario aplicar sobre el tricono se expresa como: </a:t>
            </a:r>
            <a:endParaRPr lang="es-PE" b="1" dirty="0"/>
          </a:p>
        </p:txBody>
      </p:sp>
      <p:sp>
        <p:nvSpPr>
          <p:cNvPr id="13" name="CuadroTexto 12">
            <a:extLst>
              <a:ext uri="{FF2B5EF4-FFF2-40B4-BE49-F238E27FC236}">
                <a16:creationId xmlns:a16="http://schemas.microsoft.com/office/drawing/2014/main" id="{CB615A98-B4A2-4AE1-82D9-FEC93361C06B}"/>
              </a:ext>
            </a:extLst>
          </p:cNvPr>
          <p:cNvSpPr txBox="1"/>
          <p:nvPr/>
        </p:nvSpPr>
        <p:spPr>
          <a:xfrm>
            <a:off x="714895" y="3366224"/>
            <a:ext cx="5381105" cy="2585323"/>
          </a:xfrm>
          <a:prstGeom prst="rect">
            <a:avLst/>
          </a:prstGeom>
          <a:noFill/>
        </p:spPr>
        <p:txBody>
          <a:bodyPr wrap="square">
            <a:spAutoFit/>
          </a:bodyPr>
          <a:lstStyle/>
          <a:p>
            <a:pPr algn="just"/>
            <a:r>
              <a:rPr lang="es-PE" b="1" dirty="0"/>
              <a:t>Donde: </a:t>
            </a:r>
          </a:p>
          <a:p>
            <a:pPr algn="just"/>
            <a:r>
              <a:rPr lang="es-PE" dirty="0"/>
              <a:t>E = Empuje. </a:t>
            </a:r>
          </a:p>
          <a:p>
            <a:pPr algn="just"/>
            <a:r>
              <a:rPr lang="es-PE" dirty="0"/>
              <a:t>Eu = Esfuerzo umbral. </a:t>
            </a:r>
          </a:p>
          <a:p>
            <a:pPr algn="just"/>
            <a:r>
              <a:rPr lang="es-PE" dirty="0" err="1"/>
              <a:t>lc</a:t>
            </a:r>
            <a:r>
              <a:rPr lang="es-PE" dirty="0"/>
              <a:t> = Número de insertos del tricono que en un instante dado están en contacto con la roca. </a:t>
            </a:r>
          </a:p>
          <a:p>
            <a:pPr algn="just"/>
            <a:endParaRPr lang="es-PE" dirty="0"/>
          </a:p>
          <a:p>
            <a:pPr algn="just"/>
            <a:r>
              <a:rPr lang="es-PE" dirty="0"/>
              <a:t>Pero “</a:t>
            </a:r>
            <a:r>
              <a:rPr lang="es-PE" dirty="0" err="1"/>
              <a:t>Lc</a:t>
            </a:r>
            <a:r>
              <a:rPr lang="es-PE" dirty="0"/>
              <a:t>" suele representar un 8% del número total «Ci" de insertos del tricono. convirtiéndose la expresión anterior en: </a:t>
            </a:r>
          </a:p>
        </p:txBody>
      </p:sp>
      <p:pic>
        <p:nvPicPr>
          <p:cNvPr id="17" name="Imagen 16">
            <a:extLst>
              <a:ext uri="{FF2B5EF4-FFF2-40B4-BE49-F238E27FC236}">
                <a16:creationId xmlns:a16="http://schemas.microsoft.com/office/drawing/2014/main" id="{3377644A-08B7-4DF8-A89E-80F5436967EC}"/>
              </a:ext>
            </a:extLst>
          </p:cNvPr>
          <p:cNvPicPr>
            <a:picLocks noChangeAspect="1"/>
          </p:cNvPicPr>
          <p:nvPr/>
        </p:nvPicPr>
        <p:blipFill>
          <a:blip r:embed="rId2"/>
          <a:stretch>
            <a:fillRect/>
          </a:stretch>
        </p:blipFill>
        <p:spPr>
          <a:xfrm>
            <a:off x="6736400" y="1111747"/>
            <a:ext cx="4105848" cy="3134162"/>
          </a:xfrm>
          <a:prstGeom prst="rect">
            <a:avLst/>
          </a:prstGeom>
        </p:spPr>
      </p:pic>
      <p:sp>
        <p:nvSpPr>
          <p:cNvPr id="20" name="CuadroTexto 19">
            <a:extLst>
              <a:ext uri="{FF2B5EF4-FFF2-40B4-BE49-F238E27FC236}">
                <a16:creationId xmlns:a16="http://schemas.microsoft.com/office/drawing/2014/main" id="{E6415C60-3F51-4C43-B44B-68F8C06F2357}"/>
              </a:ext>
            </a:extLst>
          </p:cNvPr>
          <p:cNvSpPr txBox="1"/>
          <p:nvPr/>
        </p:nvSpPr>
        <p:spPr>
          <a:xfrm>
            <a:off x="6180992" y="5235281"/>
            <a:ext cx="5296113" cy="1200329"/>
          </a:xfrm>
          <a:prstGeom prst="rect">
            <a:avLst/>
          </a:prstGeom>
          <a:noFill/>
        </p:spPr>
        <p:txBody>
          <a:bodyPr wrap="square">
            <a:spAutoFit/>
          </a:bodyPr>
          <a:lstStyle/>
          <a:p>
            <a:pPr algn="just"/>
            <a:r>
              <a:rPr lang="es-PE" b="1" dirty="0"/>
              <a:t>Donde: </a:t>
            </a:r>
          </a:p>
          <a:p>
            <a:pPr algn="just"/>
            <a:r>
              <a:rPr lang="es-PE" dirty="0"/>
              <a:t>K’ = constante que engloba condiciones de ensayo </a:t>
            </a:r>
          </a:p>
          <a:p>
            <a:pPr algn="just"/>
            <a:r>
              <a:rPr lang="es-PE" dirty="0"/>
              <a:t>p’ = Penetración obtenida en la prueba</a:t>
            </a:r>
          </a:p>
          <a:p>
            <a:pPr algn="just"/>
            <a:r>
              <a:rPr lang="es-PE" dirty="0"/>
              <a:t> </a:t>
            </a:r>
            <a:r>
              <a:rPr lang="es-PE" dirty="0" err="1"/>
              <a:t>Nr</a:t>
            </a:r>
            <a:r>
              <a:rPr lang="en-US" dirty="0"/>
              <a:t> = </a:t>
            </a:r>
            <a:r>
              <a:rPr lang="es-PE" dirty="0"/>
              <a:t>Revoluciones</a:t>
            </a:r>
            <a:r>
              <a:rPr lang="en-US" dirty="0"/>
              <a:t> por </a:t>
            </a:r>
            <a:r>
              <a:rPr lang="es-PE" dirty="0"/>
              <a:t>minuto</a:t>
            </a:r>
          </a:p>
        </p:txBody>
      </p:sp>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E8B461D4-EC6B-B463-7978-AA8AF2EF1725}"/>
                  </a:ext>
                </a:extLst>
              </p:cNvPr>
              <p:cNvSpPr txBox="1"/>
              <p:nvPr/>
            </p:nvSpPr>
            <p:spPr>
              <a:xfrm>
                <a:off x="7352456" y="4413785"/>
                <a:ext cx="3157916" cy="691536"/>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𝑽𝑷</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𝑲</m:t>
                          </m:r>
                        </m:e>
                        <m:sup>
                          <m:r>
                            <a:rPr lang="en-US" sz="2000" b="1" i="1" smtClean="0">
                              <a:latin typeface="Cambria Math" panose="02040503050406030204" pitchFamily="18" charset="0"/>
                            </a:rPr>
                            <m:t>′</m:t>
                          </m:r>
                        </m:sup>
                      </m:sSup>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𝑵</m:t>
                          </m:r>
                        </m:e>
                        <m:sub>
                          <m:r>
                            <a:rPr lang="en-US" sz="2000" b="1" i="1" smtClean="0">
                              <a:latin typeface="Cambria Math" panose="02040503050406030204" pitchFamily="18" charset="0"/>
                            </a:rPr>
                            <m:t>𝒓</m:t>
                          </m:r>
                        </m:sub>
                      </m:sSub>
                      <m:r>
                        <a:rPr lang="en-US" sz="2000" b="1" i="1" smtClean="0">
                          <a:latin typeface="Cambria Math" panose="02040503050406030204" pitchFamily="18" charset="0"/>
                        </a:rPr>
                        <m:t>∗</m:t>
                      </m:r>
                      <m:d>
                        <m:dPr>
                          <m:ctrlPr>
                            <a:rPr lang="en-US" sz="2000" b="1" i="1" smtClean="0">
                              <a:latin typeface="Cambria Math" panose="02040503050406030204" pitchFamily="18" charset="0"/>
                            </a:rPr>
                          </m:ctrlPr>
                        </m:dPr>
                        <m:e>
                          <m:f>
                            <m:fPr>
                              <m:ctrlPr>
                                <a:rPr lang="en-US" sz="2000" b="1" i="1" smtClean="0">
                                  <a:latin typeface="Cambria Math" panose="02040503050406030204" pitchFamily="18" charset="0"/>
                                </a:rPr>
                              </m:ctrlPr>
                            </m:fPr>
                            <m:num>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𝒑</m:t>
                                  </m:r>
                                </m:e>
                                <m:sup>
                                  <m:r>
                                    <a:rPr lang="en-US" sz="2000" b="1" i="1" smtClean="0">
                                      <a:latin typeface="Cambria Math" panose="02040503050406030204" pitchFamily="18" charset="0"/>
                                    </a:rPr>
                                    <m:t>′</m:t>
                                  </m:r>
                                </m:sup>
                              </m:sSup>
                            </m:num>
                            <m:den>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𝑬</m:t>
                                  </m:r>
                                </m:e>
                                <m:sub>
                                  <m:r>
                                    <a:rPr lang="en-US" sz="2000" b="1" i="1" smtClean="0">
                                      <a:latin typeface="Cambria Math" panose="02040503050406030204" pitchFamily="18" charset="0"/>
                                    </a:rPr>
                                    <m:t>𝒖</m:t>
                                  </m:r>
                                </m:sub>
                              </m:sSub>
                            </m:den>
                          </m:f>
                        </m:e>
                      </m:d>
                      <m:r>
                        <a:rPr lang="en-US" sz="2000" b="1" i="1" smtClean="0">
                          <a:latin typeface="Cambria Math" panose="02040503050406030204" pitchFamily="18" charset="0"/>
                        </a:rPr>
                        <m:t>∗</m:t>
                      </m:r>
                      <m:d>
                        <m:dPr>
                          <m:ctrlPr>
                            <a:rPr lang="en-US" sz="2000" b="1" i="1" smtClean="0">
                              <a:latin typeface="Cambria Math" panose="02040503050406030204" pitchFamily="18" charset="0"/>
                            </a:rPr>
                          </m:ctrlPr>
                        </m:dPr>
                        <m:e>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𝑬</m:t>
                              </m:r>
                            </m:num>
                            <m:den>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𝑪</m:t>
                                  </m:r>
                                </m:e>
                                <m:sub>
                                  <m:r>
                                    <a:rPr lang="en-US" sz="2000" b="1" i="1" smtClean="0">
                                      <a:latin typeface="Cambria Math" panose="02040503050406030204" pitchFamily="18" charset="0"/>
                                    </a:rPr>
                                    <m:t>𝒊</m:t>
                                  </m:r>
                                </m:sub>
                              </m:sSub>
                            </m:den>
                          </m:f>
                        </m:e>
                      </m:d>
                    </m:oMath>
                  </m:oMathPara>
                </a14:m>
                <a:endParaRPr lang="es-PE" sz="2000" b="1" dirty="0"/>
              </a:p>
            </p:txBody>
          </p:sp>
        </mc:Choice>
        <mc:Fallback>
          <p:sp>
            <p:nvSpPr>
              <p:cNvPr id="2" name="CuadroTexto 1">
                <a:extLst>
                  <a:ext uri="{FF2B5EF4-FFF2-40B4-BE49-F238E27FC236}">
                    <a16:creationId xmlns:a16="http://schemas.microsoft.com/office/drawing/2014/main" id="{E8B461D4-EC6B-B463-7978-AA8AF2EF1725}"/>
                  </a:ext>
                </a:extLst>
              </p:cNvPr>
              <p:cNvSpPr txBox="1">
                <a:spLocks noRot="1" noChangeAspect="1" noMove="1" noResize="1" noEditPoints="1" noAdjustHandles="1" noChangeArrowheads="1" noChangeShapeType="1" noTextEdit="1"/>
              </p:cNvSpPr>
              <p:nvPr/>
            </p:nvSpPr>
            <p:spPr>
              <a:xfrm>
                <a:off x="7352456" y="4413785"/>
                <a:ext cx="3157916" cy="691536"/>
              </a:xfrm>
              <a:prstGeom prst="rect">
                <a:avLst/>
              </a:prstGeom>
              <a:blipFill>
                <a:blip r:embed="rId3"/>
                <a:stretch>
                  <a:fillRect/>
                </a:stretch>
              </a:blipFill>
              <a:ln w="28575">
                <a:noFill/>
              </a:ln>
            </p:spPr>
            <p:txBody>
              <a:bodyPr/>
              <a:lstStyle/>
              <a:p>
                <a:r>
                  <a:rPr lang="es-PE">
                    <a:noFill/>
                  </a:rPr>
                  <a:t> </a:t>
                </a:r>
              </a:p>
            </p:txBody>
          </p:sp>
        </mc:Fallback>
      </mc:AlternateContent>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157367B3-423E-0A36-5361-8560960194C8}"/>
                  </a:ext>
                </a:extLst>
              </p:cNvPr>
              <p:cNvSpPr txBox="1"/>
              <p:nvPr/>
            </p:nvSpPr>
            <p:spPr>
              <a:xfrm>
                <a:off x="1677810" y="3025323"/>
                <a:ext cx="16237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panose="02040503050406030204" pitchFamily="18" charset="0"/>
                        </a:rPr>
                        <m:t>𝑬</m:t>
                      </m:r>
                      <m:r>
                        <a:rPr lang="es-ES" sz="2400" b="1" i="1" smtClean="0">
                          <a:latin typeface="Cambria Math" panose="02040503050406030204" pitchFamily="18" charset="0"/>
                        </a:rPr>
                        <m:t>= </m:t>
                      </m:r>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rPr>
                            <m:t>𝑬</m:t>
                          </m:r>
                        </m:e>
                        <m:sub>
                          <m:r>
                            <a:rPr lang="es-ES" sz="2400" b="1" i="1" smtClean="0">
                              <a:latin typeface="Cambria Math" panose="02040503050406030204" pitchFamily="18" charset="0"/>
                            </a:rPr>
                            <m:t>𝒖</m:t>
                          </m:r>
                        </m:sub>
                      </m:sSub>
                      <m:r>
                        <a:rPr lang="es-ES" sz="2400" b="1" i="1" smtClean="0">
                          <a:latin typeface="Cambria Math" panose="02040503050406030204" pitchFamily="18" charset="0"/>
                        </a:rPr>
                        <m:t>∗</m:t>
                      </m:r>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rPr>
                            <m:t>𝒍</m:t>
                          </m:r>
                        </m:e>
                        <m:sub>
                          <m:r>
                            <a:rPr lang="es-ES" sz="2400" b="1" i="1" smtClean="0">
                              <a:latin typeface="Cambria Math" panose="02040503050406030204" pitchFamily="18" charset="0"/>
                            </a:rPr>
                            <m:t>𝒄</m:t>
                          </m:r>
                        </m:sub>
                      </m:sSub>
                    </m:oMath>
                  </m:oMathPara>
                </a14:m>
                <a:endParaRPr lang="es-PE" sz="2400" b="1" dirty="0"/>
              </a:p>
            </p:txBody>
          </p:sp>
        </mc:Choice>
        <mc:Fallback>
          <p:sp>
            <p:nvSpPr>
              <p:cNvPr id="3" name="CuadroTexto 2">
                <a:extLst>
                  <a:ext uri="{FF2B5EF4-FFF2-40B4-BE49-F238E27FC236}">
                    <a16:creationId xmlns:a16="http://schemas.microsoft.com/office/drawing/2014/main" id="{157367B3-423E-0A36-5361-8560960194C8}"/>
                  </a:ext>
                </a:extLst>
              </p:cNvPr>
              <p:cNvSpPr txBox="1">
                <a:spLocks noRot="1" noChangeAspect="1" noMove="1" noResize="1" noEditPoints="1" noAdjustHandles="1" noChangeArrowheads="1" noChangeShapeType="1" noTextEdit="1"/>
              </p:cNvSpPr>
              <p:nvPr/>
            </p:nvSpPr>
            <p:spPr>
              <a:xfrm>
                <a:off x="1677810" y="3025323"/>
                <a:ext cx="1623714" cy="369332"/>
              </a:xfrm>
              <a:prstGeom prst="rect">
                <a:avLst/>
              </a:prstGeom>
              <a:blipFill>
                <a:blip r:embed="rId4"/>
                <a:stretch>
                  <a:fillRect l="-3745" r="-375" b="-9836"/>
                </a:stretch>
              </a:blipFill>
            </p:spPr>
            <p:txBody>
              <a:bodyPr/>
              <a:lstStyle/>
              <a:p>
                <a:r>
                  <a:rPr lang="es-PE">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588A8CFE-07FA-A3F0-1002-024DBC6847C5}"/>
                  </a:ext>
                </a:extLst>
              </p:cNvPr>
              <p:cNvSpPr txBox="1"/>
              <p:nvPr/>
            </p:nvSpPr>
            <p:spPr>
              <a:xfrm>
                <a:off x="1613394" y="5923116"/>
                <a:ext cx="26245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1" i="1" smtClean="0">
                          <a:latin typeface="Cambria Math" panose="02040503050406030204" pitchFamily="18" charset="0"/>
                        </a:rPr>
                        <m:t>𝑬</m:t>
                      </m:r>
                      <m:r>
                        <a:rPr lang="es-ES" sz="2400" b="1" i="1" smtClean="0">
                          <a:latin typeface="Cambria Math" panose="02040503050406030204" pitchFamily="18" charset="0"/>
                        </a:rPr>
                        <m:t>= </m:t>
                      </m:r>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rPr>
                            <m:t>𝟎</m:t>
                          </m:r>
                          <m:r>
                            <a:rPr lang="es-ES" sz="2400" b="1" i="1" smtClean="0">
                              <a:latin typeface="Cambria Math" panose="02040503050406030204" pitchFamily="18" charset="0"/>
                            </a:rPr>
                            <m:t>.</m:t>
                          </m:r>
                          <m:r>
                            <a:rPr lang="es-ES" sz="2400" b="1" i="1" smtClean="0">
                              <a:latin typeface="Cambria Math" panose="02040503050406030204" pitchFamily="18" charset="0"/>
                            </a:rPr>
                            <m:t>𝟎𝟖</m:t>
                          </m:r>
                          <m:r>
                            <a:rPr lang="es-ES" sz="2400" b="1" i="1" smtClean="0">
                              <a:latin typeface="Cambria Math" panose="02040503050406030204" pitchFamily="18" charset="0"/>
                            </a:rPr>
                            <m:t>∗</m:t>
                          </m:r>
                          <m:r>
                            <a:rPr lang="es-ES" sz="2400" b="1" i="1" smtClean="0">
                              <a:latin typeface="Cambria Math" panose="02040503050406030204" pitchFamily="18" charset="0"/>
                            </a:rPr>
                            <m:t>𝑬</m:t>
                          </m:r>
                        </m:e>
                        <m:sub>
                          <m:r>
                            <a:rPr lang="es-ES" sz="2400" b="1" i="1" smtClean="0">
                              <a:latin typeface="Cambria Math" panose="02040503050406030204" pitchFamily="18" charset="0"/>
                            </a:rPr>
                            <m:t>𝒖</m:t>
                          </m:r>
                        </m:sub>
                      </m:sSub>
                      <m:r>
                        <a:rPr lang="es-ES" sz="2400" b="1" i="1" smtClean="0">
                          <a:latin typeface="Cambria Math" panose="02040503050406030204" pitchFamily="18" charset="0"/>
                        </a:rPr>
                        <m:t>∗</m:t>
                      </m:r>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rPr>
                            <m:t>𝑪</m:t>
                          </m:r>
                        </m:e>
                        <m:sub>
                          <m:r>
                            <a:rPr lang="es-ES" sz="2400" b="1" i="1" smtClean="0">
                              <a:latin typeface="Cambria Math" panose="02040503050406030204" pitchFamily="18" charset="0"/>
                            </a:rPr>
                            <m:t>𝒊</m:t>
                          </m:r>
                        </m:sub>
                      </m:sSub>
                    </m:oMath>
                  </m:oMathPara>
                </a14:m>
                <a:endParaRPr lang="es-PE" sz="2400" b="1" dirty="0"/>
              </a:p>
            </p:txBody>
          </p:sp>
        </mc:Choice>
        <mc:Fallback>
          <p:sp>
            <p:nvSpPr>
              <p:cNvPr id="6" name="CuadroTexto 5">
                <a:extLst>
                  <a:ext uri="{FF2B5EF4-FFF2-40B4-BE49-F238E27FC236}">
                    <a16:creationId xmlns:a16="http://schemas.microsoft.com/office/drawing/2014/main" id="{588A8CFE-07FA-A3F0-1002-024DBC6847C5}"/>
                  </a:ext>
                </a:extLst>
              </p:cNvPr>
              <p:cNvSpPr txBox="1">
                <a:spLocks noRot="1" noChangeAspect="1" noMove="1" noResize="1" noEditPoints="1" noAdjustHandles="1" noChangeArrowheads="1" noChangeShapeType="1" noTextEdit="1"/>
              </p:cNvSpPr>
              <p:nvPr/>
            </p:nvSpPr>
            <p:spPr>
              <a:xfrm>
                <a:off x="1613394" y="5923116"/>
                <a:ext cx="2624565" cy="369332"/>
              </a:xfrm>
              <a:prstGeom prst="rect">
                <a:avLst/>
              </a:prstGeom>
              <a:blipFill>
                <a:blip r:embed="rId5"/>
                <a:stretch>
                  <a:fillRect l="-2326" r="-930" b="-16667"/>
                </a:stretch>
              </a:blipFill>
            </p:spPr>
            <p:txBody>
              <a:bodyPr/>
              <a:lstStyle/>
              <a:p>
                <a:r>
                  <a:rPr lang="es-PE">
                    <a:noFill/>
                  </a:rPr>
                  <a:t> </a:t>
                </a:r>
              </a:p>
            </p:txBody>
          </p:sp>
        </mc:Fallback>
      </mc:AlternateContent>
    </p:spTree>
    <p:extLst>
      <p:ext uri="{BB962C8B-B14F-4D97-AF65-F5344CB8AC3E}">
        <p14:creationId xmlns:p14="http://schemas.microsoft.com/office/powerpoint/2010/main" val="3607303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A95C87E2-3DF6-40BB-A6D0-1545C6547765}"/>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198A1375-0A0F-40AD-B567-7E1F3CFE318C}"/>
              </a:ext>
            </a:extLst>
          </p:cNvPr>
          <p:cNvSpPr>
            <a:spLocks noGrp="1"/>
          </p:cNvSpPr>
          <p:nvPr>
            <p:ph type="sldNum" sz="quarter" idx="12"/>
          </p:nvPr>
        </p:nvSpPr>
        <p:spPr/>
        <p:txBody>
          <a:bodyPr/>
          <a:lstStyle/>
          <a:p>
            <a:fld id="{510D3C48-01B5-44F0-B018-CA7289F8CA3D}" type="slidenum">
              <a:rPr lang="es-PE" smtClean="0"/>
              <a:t>87</a:t>
            </a:fld>
            <a:endParaRPr lang="es-PE" dirty="0"/>
          </a:p>
        </p:txBody>
      </p:sp>
      <p:sp>
        <p:nvSpPr>
          <p:cNvPr id="7" name="CuadroTexto 6">
            <a:extLst>
              <a:ext uri="{FF2B5EF4-FFF2-40B4-BE49-F238E27FC236}">
                <a16:creationId xmlns:a16="http://schemas.microsoft.com/office/drawing/2014/main" id="{64796A8F-46FC-4247-B07A-038EFDBAE4BD}"/>
              </a:ext>
            </a:extLst>
          </p:cNvPr>
          <p:cNvSpPr txBox="1"/>
          <p:nvPr/>
        </p:nvSpPr>
        <p:spPr>
          <a:xfrm>
            <a:off x="698268" y="1318214"/>
            <a:ext cx="5397731" cy="3139321"/>
          </a:xfrm>
          <a:prstGeom prst="rect">
            <a:avLst/>
          </a:prstGeom>
          <a:noFill/>
        </p:spPr>
        <p:txBody>
          <a:bodyPr wrap="square">
            <a:spAutoFit/>
          </a:bodyPr>
          <a:lstStyle/>
          <a:p>
            <a:pPr algn="just"/>
            <a:r>
              <a:rPr lang="es-PE" dirty="0"/>
              <a:t>Este procedimiento es de una gran sencillez y está basado en fórmulas empíricas determinadas por ensayos de campo. En general, tienen en cuenta las siguientes variables: </a:t>
            </a:r>
          </a:p>
          <a:p>
            <a:pPr marL="285750" indent="-285750" algn="just">
              <a:buFont typeface="Arial" panose="020B0604020202020204" pitchFamily="34" charset="0"/>
              <a:buChar char="•"/>
            </a:pPr>
            <a:r>
              <a:rPr lang="es-PE" dirty="0"/>
              <a:t>Diámetro de perforación. </a:t>
            </a:r>
          </a:p>
          <a:p>
            <a:pPr marL="285750" indent="-285750" algn="just">
              <a:buFont typeface="Arial" panose="020B0604020202020204" pitchFamily="34" charset="0"/>
              <a:buChar char="•"/>
            </a:pPr>
            <a:r>
              <a:rPr lang="es-PE" dirty="0"/>
              <a:t>Empuje sobre el tricono. </a:t>
            </a:r>
          </a:p>
          <a:p>
            <a:pPr marL="285750" indent="-285750" algn="just">
              <a:buFont typeface="Arial" panose="020B0604020202020204" pitchFamily="34" charset="0"/>
              <a:buChar char="•"/>
            </a:pPr>
            <a:r>
              <a:rPr lang="es-PE" dirty="0"/>
              <a:t>Velocidad de rotación, y </a:t>
            </a:r>
          </a:p>
          <a:p>
            <a:pPr marL="285750" indent="-285750" algn="just">
              <a:buFont typeface="Arial" panose="020B0604020202020204" pitchFamily="34" charset="0"/>
              <a:buChar char="•"/>
            </a:pPr>
            <a:r>
              <a:rPr lang="es-PE" dirty="0"/>
              <a:t>Resistencia a compresión simple. </a:t>
            </a:r>
          </a:p>
          <a:p>
            <a:pPr algn="just"/>
            <a:endParaRPr lang="es-PE" b="1" dirty="0"/>
          </a:p>
          <a:p>
            <a:pPr algn="just"/>
            <a:r>
              <a:rPr lang="es-PE" dirty="0">
                <a:solidFill>
                  <a:srgbClr val="7030A0"/>
                </a:solidFill>
              </a:rPr>
              <a:t>Canadá, A. Bauer y P. Calder propusieron la siguiente expresión: </a:t>
            </a:r>
            <a:endParaRPr lang="es-PE" b="1" dirty="0">
              <a:solidFill>
                <a:srgbClr val="7030A0"/>
              </a:solidFill>
            </a:endParaRPr>
          </a:p>
        </p:txBody>
      </p:sp>
      <p:pic>
        <p:nvPicPr>
          <p:cNvPr id="9" name="Imagen 8">
            <a:extLst>
              <a:ext uri="{FF2B5EF4-FFF2-40B4-BE49-F238E27FC236}">
                <a16:creationId xmlns:a16="http://schemas.microsoft.com/office/drawing/2014/main" id="{EAEA988A-234F-4CB3-998A-9FAE282EEC0F}"/>
              </a:ext>
            </a:extLst>
          </p:cNvPr>
          <p:cNvPicPr>
            <a:picLocks noChangeAspect="1"/>
          </p:cNvPicPr>
          <p:nvPr/>
        </p:nvPicPr>
        <p:blipFill rotWithShape="1">
          <a:blip r:embed="rId2"/>
          <a:srcRect t="15051"/>
          <a:stretch/>
        </p:blipFill>
        <p:spPr>
          <a:xfrm>
            <a:off x="1263234" y="4522126"/>
            <a:ext cx="2386821" cy="814646"/>
          </a:xfrm>
          <a:prstGeom prst="rect">
            <a:avLst/>
          </a:prstGeom>
        </p:spPr>
      </p:pic>
      <p:sp>
        <p:nvSpPr>
          <p:cNvPr id="11" name="CuadroTexto 10">
            <a:extLst>
              <a:ext uri="{FF2B5EF4-FFF2-40B4-BE49-F238E27FC236}">
                <a16:creationId xmlns:a16="http://schemas.microsoft.com/office/drawing/2014/main" id="{03FE912C-917B-4701-91D8-52D7EC3DB4E2}"/>
              </a:ext>
            </a:extLst>
          </p:cNvPr>
          <p:cNvSpPr txBox="1"/>
          <p:nvPr/>
        </p:nvSpPr>
        <p:spPr>
          <a:xfrm>
            <a:off x="838200" y="5368373"/>
            <a:ext cx="5257799" cy="646331"/>
          </a:xfrm>
          <a:prstGeom prst="rect">
            <a:avLst/>
          </a:prstGeom>
          <a:noFill/>
        </p:spPr>
        <p:txBody>
          <a:bodyPr wrap="square">
            <a:spAutoFit/>
          </a:bodyPr>
          <a:lstStyle/>
          <a:p>
            <a:r>
              <a:rPr lang="es-PE" b="1" dirty="0"/>
              <a:t>Donde: </a:t>
            </a:r>
          </a:p>
          <a:p>
            <a:r>
              <a:rPr lang="es-PE" dirty="0"/>
              <a:t>VP = Velocidad de penetración (pies/hora). </a:t>
            </a:r>
          </a:p>
        </p:txBody>
      </p:sp>
      <p:sp>
        <p:nvSpPr>
          <p:cNvPr id="13" name="CuadroTexto 12">
            <a:extLst>
              <a:ext uri="{FF2B5EF4-FFF2-40B4-BE49-F238E27FC236}">
                <a16:creationId xmlns:a16="http://schemas.microsoft.com/office/drawing/2014/main" id="{141F6783-EB3E-44CB-AE27-1EDE04D07806}"/>
              </a:ext>
            </a:extLst>
          </p:cNvPr>
          <p:cNvSpPr txBox="1"/>
          <p:nvPr/>
        </p:nvSpPr>
        <p:spPr>
          <a:xfrm>
            <a:off x="6198576" y="1214692"/>
            <a:ext cx="5295155" cy="2862322"/>
          </a:xfrm>
          <a:prstGeom prst="rect">
            <a:avLst/>
          </a:prstGeom>
          <a:noFill/>
        </p:spPr>
        <p:txBody>
          <a:bodyPr wrap="square">
            <a:spAutoFit/>
          </a:bodyPr>
          <a:lstStyle/>
          <a:p>
            <a:pPr algn="just"/>
            <a:r>
              <a:rPr lang="es-PE" dirty="0"/>
              <a:t>K = Factor que depende de la roca y varía entre 1,4 y 1,75 para rocas con resistencia a compresión comprendidas entre 15.000 y 50.000 libras por pulgada cuadrada. </a:t>
            </a:r>
          </a:p>
          <a:p>
            <a:pPr algn="just"/>
            <a:r>
              <a:rPr lang="es-PE" dirty="0"/>
              <a:t>E= Empuje (libras por pulgada de diámetro). </a:t>
            </a:r>
          </a:p>
          <a:p>
            <a:pPr algn="just"/>
            <a:r>
              <a:rPr lang="es-PE" dirty="0"/>
              <a:t>RC= Resistencia a compresión (libras por pulgada cuadrada). </a:t>
            </a:r>
          </a:p>
          <a:p>
            <a:pPr algn="just"/>
            <a:endParaRPr lang="es-PE" dirty="0"/>
          </a:p>
          <a:p>
            <a:pPr algn="just"/>
            <a:r>
              <a:rPr lang="es-PE" dirty="0">
                <a:solidFill>
                  <a:srgbClr val="7030A0"/>
                </a:solidFill>
              </a:rPr>
              <a:t>En 1971, Bauer modificó la fórmula introduciendo otra variable, como es la velocidad de rotación: </a:t>
            </a:r>
          </a:p>
        </p:txBody>
      </p:sp>
      <p:pic>
        <p:nvPicPr>
          <p:cNvPr id="15" name="Imagen 14">
            <a:extLst>
              <a:ext uri="{FF2B5EF4-FFF2-40B4-BE49-F238E27FC236}">
                <a16:creationId xmlns:a16="http://schemas.microsoft.com/office/drawing/2014/main" id="{CDD82CF5-9509-4A4E-AFD0-27F15105F48D}"/>
              </a:ext>
            </a:extLst>
          </p:cNvPr>
          <p:cNvPicPr>
            <a:picLocks noChangeAspect="1"/>
          </p:cNvPicPr>
          <p:nvPr/>
        </p:nvPicPr>
        <p:blipFill>
          <a:blip r:embed="rId3"/>
          <a:stretch>
            <a:fillRect/>
          </a:stretch>
        </p:blipFill>
        <p:spPr>
          <a:xfrm>
            <a:off x="6497730" y="4053461"/>
            <a:ext cx="3219899" cy="571580"/>
          </a:xfrm>
          <a:prstGeom prst="rect">
            <a:avLst/>
          </a:prstGeom>
        </p:spPr>
      </p:pic>
      <p:sp>
        <p:nvSpPr>
          <p:cNvPr id="17" name="CuadroTexto 16">
            <a:extLst>
              <a:ext uri="{FF2B5EF4-FFF2-40B4-BE49-F238E27FC236}">
                <a16:creationId xmlns:a16="http://schemas.microsoft.com/office/drawing/2014/main" id="{F349CB69-FE3A-4736-A2A4-6D26CA10D887}"/>
              </a:ext>
            </a:extLst>
          </p:cNvPr>
          <p:cNvSpPr txBox="1"/>
          <p:nvPr/>
        </p:nvSpPr>
        <p:spPr>
          <a:xfrm>
            <a:off x="6198575" y="4666358"/>
            <a:ext cx="5295155" cy="1815882"/>
          </a:xfrm>
          <a:prstGeom prst="rect">
            <a:avLst/>
          </a:prstGeom>
          <a:noFill/>
        </p:spPr>
        <p:txBody>
          <a:bodyPr wrap="square">
            <a:spAutoFit/>
          </a:bodyPr>
          <a:lstStyle/>
          <a:p>
            <a:r>
              <a:rPr lang="es-PE" sz="1600" dirty="0"/>
              <a:t>Donde: </a:t>
            </a:r>
          </a:p>
          <a:p>
            <a:r>
              <a:rPr lang="es-PE" sz="1600" dirty="0"/>
              <a:t>VP =Velocidad de penetración (pies/hora). </a:t>
            </a:r>
          </a:p>
          <a:p>
            <a:r>
              <a:rPr lang="es-PE" sz="1600" dirty="0"/>
              <a:t>RC = Resistencia a compresión (miles de libras por pulgada cuadrada). </a:t>
            </a:r>
          </a:p>
          <a:p>
            <a:r>
              <a:rPr lang="es-PE" sz="1600" dirty="0"/>
              <a:t>E /D Empuje unitario (miles de libras por pulgada de diámetro). </a:t>
            </a:r>
          </a:p>
          <a:p>
            <a:r>
              <a:rPr lang="es-PE" sz="1600" dirty="0"/>
              <a:t>N= Velocidad de rotación (r.p.m.) </a:t>
            </a:r>
          </a:p>
        </p:txBody>
      </p:sp>
      <p:sp>
        <p:nvSpPr>
          <p:cNvPr id="3" name="CuadroTexto 2">
            <a:extLst>
              <a:ext uri="{FF2B5EF4-FFF2-40B4-BE49-F238E27FC236}">
                <a16:creationId xmlns:a16="http://schemas.microsoft.com/office/drawing/2014/main" id="{070FFC37-5A49-81B1-399B-F77B857F1CEA}"/>
              </a:ext>
            </a:extLst>
          </p:cNvPr>
          <p:cNvSpPr txBox="1"/>
          <p:nvPr/>
        </p:nvSpPr>
        <p:spPr>
          <a:xfrm>
            <a:off x="698268" y="547702"/>
            <a:ext cx="9019361" cy="430887"/>
          </a:xfrm>
          <a:prstGeom prst="rect">
            <a:avLst/>
          </a:prstGeom>
          <a:noFill/>
        </p:spPr>
        <p:txBody>
          <a:bodyPr wrap="square">
            <a:spAutoFit/>
          </a:bodyPr>
          <a:lstStyle/>
          <a:p>
            <a:pPr algn="just"/>
            <a:r>
              <a:rPr lang="es-PE" sz="2200" b="1" dirty="0">
                <a:solidFill>
                  <a:srgbClr val="7030A0"/>
                </a:solidFill>
              </a:rPr>
              <a:t>2.14.2.Fórmulas empíricas de estimación de la velocidad de penetración </a:t>
            </a:r>
          </a:p>
        </p:txBody>
      </p:sp>
    </p:spTree>
    <p:extLst>
      <p:ext uri="{BB962C8B-B14F-4D97-AF65-F5344CB8AC3E}">
        <p14:creationId xmlns:p14="http://schemas.microsoft.com/office/powerpoint/2010/main" val="10081235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507EB11-8E2C-49F6-A688-83695240CD24}"/>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EAAD4C83-1687-4E1B-A91A-44AD68C29BB2}"/>
              </a:ext>
            </a:extLst>
          </p:cNvPr>
          <p:cNvSpPr>
            <a:spLocks noGrp="1"/>
          </p:cNvSpPr>
          <p:nvPr>
            <p:ph type="sldNum" sz="quarter" idx="12"/>
          </p:nvPr>
        </p:nvSpPr>
        <p:spPr/>
        <p:txBody>
          <a:bodyPr/>
          <a:lstStyle/>
          <a:p>
            <a:fld id="{510D3C48-01B5-44F0-B018-CA7289F8CA3D}" type="slidenum">
              <a:rPr lang="es-PE" smtClean="0"/>
              <a:t>88</a:t>
            </a:fld>
            <a:endParaRPr lang="es-PE"/>
          </a:p>
        </p:txBody>
      </p:sp>
      <p:sp>
        <p:nvSpPr>
          <p:cNvPr id="7" name="CuadroTexto 6">
            <a:extLst>
              <a:ext uri="{FF2B5EF4-FFF2-40B4-BE49-F238E27FC236}">
                <a16:creationId xmlns:a16="http://schemas.microsoft.com/office/drawing/2014/main" id="{791BFAB6-342B-49FF-9046-5BAFE5096E1B}"/>
              </a:ext>
            </a:extLst>
          </p:cNvPr>
          <p:cNvSpPr txBox="1"/>
          <p:nvPr/>
        </p:nvSpPr>
        <p:spPr>
          <a:xfrm>
            <a:off x="685801" y="1191220"/>
            <a:ext cx="6093228" cy="369332"/>
          </a:xfrm>
          <a:prstGeom prst="rect">
            <a:avLst/>
          </a:prstGeom>
          <a:noFill/>
        </p:spPr>
        <p:txBody>
          <a:bodyPr wrap="square">
            <a:spAutoFit/>
          </a:bodyPr>
          <a:lstStyle/>
          <a:p>
            <a:r>
              <a:rPr lang="es-PE" dirty="0">
                <a:solidFill>
                  <a:srgbClr val="7030A0"/>
                </a:solidFill>
              </a:rPr>
              <a:t>R. </a:t>
            </a:r>
            <a:r>
              <a:rPr lang="es-PE" dirty="0" err="1">
                <a:solidFill>
                  <a:srgbClr val="7030A0"/>
                </a:solidFill>
              </a:rPr>
              <a:t>Praillet</a:t>
            </a:r>
            <a:r>
              <a:rPr lang="es-PE" dirty="0">
                <a:solidFill>
                  <a:srgbClr val="7030A0"/>
                </a:solidFill>
              </a:rPr>
              <a:t> en 1978 dedujo la siguiente fórmula empírica: </a:t>
            </a:r>
          </a:p>
        </p:txBody>
      </p:sp>
      <p:pic>
        <p:nvPicPr>
          <p:cNvPr id="9" name="Imagen 8">
            <a:extLst>
              <a:ext uri="{FF2B5EF4-FFF2-40B4-BE49-F238E27FC236}">
                <a16:creationId xmlns:a16="http://schemas.microsoft.com/office/drawing/2014/main" id="{541C2EC7-1B9E-4850-9E80-1DEDC8EB80CF}"/>
              </a:ext>
            </a:extLst>
          </p:cNvPr>
          <p:cNvPicPr>
            <a:picLocks noChangeAspect="1"/>
          </p:cNvPicPr>
          <p:nvPr/>
        </p:nvPicPr>
        <p:blipFill>
          <a:blip r:embed="rId2"/>
          <a:stretch>
            <a:fillRect/>
          </a:stretch>
        </p:blipFill>
        <p:spPr>
          <a:xfrm>
            <a:off x="1375211" y="1868281"/>
            <a:ext cx="3497191" cy="920927"/>
          </a:xfrm>
          <a:prstGeom prst="rect">
            <a:avLst/>
          </a:prstGeom>
        </p:spPr>
      </p:pic>
      <p:sp>
        <p:nvSpPr>
          <p:cNvPr id="11" name="CuadroTexto 10">
            <a:extLst>
              <a:ext uri="{FF2B5EF4-FFF2-40B4-BE49-F238E27FC236}">
                <a16:creationId xmlns:a16="http://schemas.microsoft.com/office/drawing/2014/main" id="{D764D7E2-B917-4E4E-ABD4-209BBCCC38BE}"/>
              </a:ext>
            </a:extLst>
          </p:cNvPr>
          <p:cNvSpPr txBox="1"/>
          <p:nvPr/>
        </p:nvSpPr>
        <p:spPr>
          <a:xfrm>
            <a:off x="685801" y="3003820"/>
            <a:ext cx="5410199" cy="3416320"/>
          </a:xfrm>
          <a:prstGeom prst="rect">
            <a:avLst/>
          </a:prstGeom>
          <a:noFill/>
        </p:spPr>
        <p:txBody>
          <a:bodyPr wrap="square">
            <a:spAutoFit/>
          </a:bodyPr>
          <a:lstStyle/>
          <a:p>
            <a:pPr algn="just"/>
            <a:r>
              <a:rPr lang="es-PE" b="1" dirty="0"/>
              <a:t>Donde:</a:t>
            </a:r>
          </a:p>
          <a:p>
            <a:pPr algn="just"/>
            <a:endParaRPr lang="es-PE" b="1" dirty="0"/>
          </a:p>
          <a:p>
            <a:pPr algn="just"/>
            <a:r>
              <a:rPr lang="es-PE" dirty="0"/>
              <a:t>VP= Velocidad de penetración (pies/hora). </a:t>
            </a:r>
          </a:p>
          <a:p>
            <a:pPr algn="just"/>
            <a:r>
              <a:rPr lang="es-PE" dirty="0"/>
              <a:t>E= Empuje (libras). </a:t>
            </a:r>
          </a:p>
          <a:p>
            <a:pPr algn="just"/>
            <a:r>
              <a:rPr lang="es-PE" dirty="0" err="1"/>
              <a:t>Nr</a:t>
            </a:r>
            <a:r>
              <a:rPr lang="es-PE" dirty="0"/>
              <a:t> = Velocidad de rotación (r.p.m.). </a:t>
            </a:r>
          </a:p>
          <a:p>
            <a:pPr algn="just"/>
            <a:r>
              <a:rPr lang="es-PE" dirty="0"/>
              <a:t>RC= Resistencia a compresión de la roca (libras por pulgada cuadrada). </a:t>
            </a:r>
          </a:p>
          <a:p>
            <a:pPr algn="just"/>
            <a:r>
              <a:rPr lang="es-PE" dirty="0"/>
              <a:t>D= Diámetro del tricono (pulgadas). </a:t>
            </a:r>
          </a:p>
          <a:p>
            <a:pPr algn="just"/>
            <a:endParaRPr lang="es-PE" dirty="0"/>
          </a:p>
          <a:p>
            <a:pPr algn="just"/>
            <a:r>
              <a:rPr lang="es-PE" dirty="0"/>
              <a:t>Esta fórmula tiene una mayor fiabilidad en todos los rangos de resistencias de las rocas, y permite calcular en una operación en marcha el valor de RC. </a:t>
            </a:r>
          </a:p>
        </p:txBody>
      </p:sp>
      <p:pic>
        <p:nvPicPr>
          <p:cNvPr id="13" name="Imagen 12">
            <a:extLst>
              <a:ext uri="{FF2B5EF4-FFF2-40B4-BE49-F238E27FC236}">
                <a16:creationId xmlns:a16="http://schemas.microsoft.com/office/drawing/2014/main" id="{AE1CCBDD-1F77-4043-8EAC-C68995C3A3E9}"/>
              </a:ext>
            </a:extLst>
          </p:cNvPr>
          <p:cNvPicPr>
            <a:picLocks noChangeAspect="1"/>
          </p:cNvPicPr>
          <p:nvPr/>
        </p:nvPicPr>
        <p:blipFill>
          <a:blip r:embed="rId3"/>
          <a:stretch>
            <a:fillRect/>
          </a:stretch>
        </p:blipFill>
        <p:spPr>
          <a:xfrm>
            <a:off x="6305228" y="1191305"/>
            <a:ext cx="4878737" cy="4864988"/>
          </a:xfrm>
          <a:prstGeom prst="rect">
            <a:avLst/>
          </a:prstGeom>
        </p:spPr>
      </p:pic>
      <p:sp>
        <p:nvSpPr>
          <p:cNvPr id="15" name="CuadroTexto 14">
            <a:extLst>
              <a:ext uri="{FF2B5EF4-FFF2-40B4-BE49-F238E27FC236}">
                <a16:creationId xmlns:a16="http://schemas.microsoft.com/office/drawing/2014/main" id="{51D77D38-9620-423F-BCC1-2359B5CFA9E5}"/>
              </a:ext>
            </a:extLst>
          </p:cNvPr>
          <p:cNvSpPr txBox="1"/>
          <p:nvPr/>
        </p:nvSpPr>
        <p:spPr>
          <a:xfrm>
            <a:off x="6699738" y="6056293"/>
            <a:ext cx="4484227" cy="369332"/>
          </a:xfrm>
          <a:prstGeom prst="rect">
            <a:avLst/>
          </a:prstGeom>
          <a:noFill/>
        </p:spPr>
        <p:txBody>
          <a:bodyPr wrap="square">
            <a:spAutoFit/>
          </a:bodyPr>
          <a:lstStyle/>
          <a:p>
            <a:r>
              <a:rPr lang="es-PE" dirty="0"/>
              <a:t>Nomograma de Velocidades de Penetración. </a:t>
            </a:r>
          </a:p>
        </p:txBody>
      </p:sp>
    </p:spTree>
    <p:extLst>
      <p:ext uri="{BB962C8B-B14F-4D97-AF65-F5344CB8AC3E}">
        <p14:creationId xmlns:p14="http://schemas.microsoft.com/office/powerpoint/2010/main" val="3167906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361B8-D5A4-46CC-88B9-C7007AEB7691}"/>
              </a:ext>
            </a:extLst>
          </p:cNvPr>
          <p:cNvSpPr>
            <a:spLocks noGrp="1"/>
          </p:cNvSpPr>
          <p:nvPr>
            <p:ph type="title"/>
          </p:nvPr>
        </p:nvSpPr>
        <p:spPr>
          <a:xfrm>
            <a:off x="838200" y="365126"/>
            <a:ext cx="8956249" cy="998162"/>
          </a:xfrm>
        </p:spPr>
        <p:txBody>
          <a:bodyPr>
            <a:normAutofit fontScale="90000"/>
          </a:bodyPr>
          <a:lstStyle/>
          <a:p>
            <a:r>
              <a:rPr lang="en-US" sz="3600" b="1" dirty="0"/>
              <a:t>2.15. VELOCIDAD MEDIA DE PERFORACI</a:t>
            </a:r>
            <a:r>
              <a:rPr lang="es-PE" sz="3600" b="1" dirty="0"/>
              <a:t>ÓN ROTATIVA</a:t>
            </a:r>
          </a:p>
        </p:txBody>
      </p:sp>
      <p:sp>
        <p:nvSpPr>
          <p:cNvPr id="4" name="Marcador de fecha 3">
            <a:extLst>
              <a:ext uri="{FF2B5EF4-FFF2-40B4-BE49-F238E27FC236}">
                <a16:creationId xmlns:a16="http://schemas.microsoft.com/office/drawing/2014/main" id="{F8CD10F6-A60E-4783-80AD-F70CAF5A2C56}"/>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A78F0CE9-EB05-4CDE-B390-35465F0E62A6}"/>
              </a:ext>
            </a:extLst>
          </p:cNvPr>
          <p:cNvSpPr>
            <a:spLocks noGrp="1"/>
          </p:cNvSpPr>
          <p:nvPr>
            <p:ph type="sldNum" sz="quarter" idx="12"/>
          </p:nvPr>
        </p:nvSpPr>
        <p:spPr/>
        <p:txBody>
          <a:bodyPr/>
          <a:lstStyle/>
          <a:p>
            <a:fld id="{510D3C48-01B5-44F0-B018-CA7289F8CA3D}" type="slidenum">
              <a:rPr lang="es-PE" smtClean="0"/>
              <a:t>89</a:t>
            </a:fld>
            <a:endParaRPr lang="es-PE"/>
          </a:p>
        </p:txBody>
      </p:sp>
      <p:sp>
        <p:nvSpPr>
          <p:cNvPr id="7" name="CuadroTexto 6">
            <a:extLst>
              <a:ext uri="{FF2B5EF4-FFF2-40B4-BE49-F238E27FC236}">
                <a16:creationId xmlns:a16="http://schemas.microsoft.com/office/drawing/2014/main" id="{AA440A0E-594C-4912-910E-1AA0D86022C8}"/>
              </a:ext>
            </a:extLst>
          </p:cNvPr>
          <p:cNvSpPr txBox="1"/>
          <p:nvPr/>
        </p:nvSpPr>
        <p:spPr>
          <a:xfrm>
            <a:off x="694592" y="1170447"/>
            <a:ext cx="5328139" cy="1477328"/>
          </a:xfrm>
          <a:prstGeom prst="rect">
            <a:avLst/>
          </a:prstGeom>
          <a:noFill/>
        </p:spPr>
        <p:txBody>
          <a:bodyPr wrap="square">
            <a:spAutoFit/>
          </a:bodyPr>
          <a:lstStyle/>
          <a:p>
            <a:pPr algn="just"/>
            <a:r>
              <a:rPr lang="es-PE" dirty="0"/>
              <a:t>Una vez determinada la velocidad de penetración, es preciso estimar cuál será la velocidad media resultante al incluir los tiempos muertos y la disponibilidad mecánica de los equipos que se supone del 80%. Se calcula mediante la expresión: </a:t>
            </a:r>
          </a:p>
        </p:txBody>
      </p:sp>
      <p:pic>
        <p:nvPicPr>
          <p:cNvPr id="9" name="Imagen 8">
            <a:extLst>
              <a:ext uri="{FF2B5EF4-FFF2-40B4-BE49-F238E27FC236}">
                <a16:creationId xmlns:a16="http://schemas.microsoft.com/office/drawing/2014/main" id="{F4A220E0-DC92-4186-99BF-6932C9E53FA7}"/>
              </a:ext>
            </a:extLst>
          </p:cNvPr>
          <p:cNvPicPr>
            <a:picLocks noChangeAspect="1"/>
          </p:cNvPicPr>
          <p:nvPr/>
        </p:nvPicPr>
        <p:blipFill>
          <a:blip r:embed="rId2"/>
          <a:stretch>
            <a:fillRect/>
          </a:stretch>
        </p:blipFill>
        <p:spPr>
          <a:xfrm>
            <a:off x="1500088" y="2640808"/>
            <a:ext cx="3262238" cy="788192"/>
          </a:xfrm>
          <a:prstGeom prst="rect">
            <a:avLst/>
          </a:prstGeom>
        </p:spPr>
      </p:pic>
      <p:sp>
        <p:nvSpPr>
          <p:cNvPr id="11" name="CuadroTexto 10">
            <a:extLst>
              <a:ext uri="{FF2B5EF4-FFF2-40B4-BE49-F238E27FC236}">
                <a16:creationId xmlns:a16="http://schemas.microsoft.com/office/drawing/2014/main" id="{9474941D-BF75-4380-B63C-F8BB995CFDBD}"/>
              </a:ext>
            </a:extLst>
          </p:cNvPr>
          <p:cNvSpPr txBox="1"/>
          <p:nvPr/>
        </p:nvSpPr>
        <p:spPr>
          <a:xfrm>
            <a:off x="694592" y="3465118"/>
            <a:ext cx="5328139" cy="2308324"/>
          </a:xfrm>
          <a:prstGeom prst="rect">
            <a:avLst/>
          </a:prstGeom>
          <a:noFill/>
        </p:spPr>
        <p:txBody>
          <a:bodyPr wrap="square">
            <a:spAutoFit/>
          </a:bodyPr>
          <a:lstStyle/>
          <a:p>
            <a:pPr algn="just"/>
            <a:r>
              <a:rPr lang="es-PE" dirty="0"/>
              <a:t>Donde: </a:t>
            </a:r>
          </a:p>
          <a:p>
            <a:pPr algn="just"/>
            <a:r>
              <a:rPr lang="es-PE" dirty="0"/>
              <a:t>VM </a:t>
            </a:r>
            <a:r>
              <a:rPr lang="en-US" dirty="0"/>
              <a:t>= </a:t>
            </a:r>
            <a:r>
              <a:rPr lang="es-PE" dirty="0"/>
              <a:t>Velocidad media de perforación (m/h). </a:t>
            </a:r>
          </a:p>
          <a:p>
            <a:pPr algn="just"/>
            <a:r>
              <a:rPr lang="es-PE" dirty="0"/>
              <a:t>VP= Velocidad de penetración (m/h). </a:t>
            </a:r>
          </a:p>
          <a:p>
            <a:pPr algn="just"/>
            <a:endParaRPr lang="es-PE" dirty="0"/>
          </a:p>
          <a:p>
            <a:pPr algn="just"/>
            <a:r>
              <a:rPr lang="es-PE" dirty="0"/>
              <a:t>Otra forma más exacta de calcular VM es teniendo en cuenta los tiempos individuales no productivos, comentados anteriormente en el capítulo de perforación rotopercutiva.</a:t>
            </a:r>
          </a:p>
        </p:txBody>
      </p:sp>
      <p:pic>
        <p:nvPicPr>
          <p:cNvPr id="12" name="Imagen 11">
            <a:extLst>
              <a:ext uri="{FF2B5EF4-FFF2-40B4-BE49-F238E27FC236}">
                <a16:creationId xmlns:a16="http://schemas.microsoft.com/office/drawing/2014/main" id="{2F71694F-65B8-4311-83AA-612BE4A99F93}"/>
              </a:ext>
            </a:extLst>
          </p:cNvPr>
          <p:cNvPicPr>
            <a:picLocks noChangeAspect="1"/>
          </p:cNvPicPr>
          <p:nvPr/>
        </p:nvPicPr>
        <p:blipFill>
          <a:blip r:embed="rId3"/>
          <a:stretch>
            <a:fillRect/>
          </a:stretch>
        </p:blipFill>
        <p:spPr>
          <a:xfrm>
            <a:off x="6509239" y="1320403"/>
            <a:ext cx="4977470" cy="3110919"/>
          </a:xfrm>
          <a:prstGeom prst="rect">
            <a:avLst/>
          </a:prstGeom>
        </p:spPr>
      </p:pic>
      <p:pic>
        <p:nvPicPr>
          <p:cNvPr id="13" name="Imagen 12">
            <a:extLst>
              <a:ext uri="{FF2B5EF4-FFF2-40B4-BE49-F238E27FC236}">
                <a16:creationId xmlns:a16="http://schemas.microsoft.com/office/drawing/2014/main" id="{5828ACB2-2531-4CF2-A072-A42AF2758009}"/>
              </a:ext>
            </a:extLst>
          </p:cNvPr>
          <p:cNvPicPr>
            <a:picLocks noChangeAspect="1"/>
          </p:cNvPicPr>
          <p:nvPr/>
        </p:nvPicPr>
        <p:blipFill>
          <a:blip r:embed="rId4"/>
          <a:stretch>
            <a:fillRect/>
          </a:stretch>
        </p:blipFill>
        <p:spPr>
          <a:xfrm>
            <a:off x="6538547" y="4534267"/>
            <a:ext cx="4948162" cy="1743442"/>
          </a:xfrm>
          <a:prstGeom prst="rect">
            <a:avLst/>
          </a:prstGeom>
        </p:spPr>
      </p:pic>
    </p:spTree>
    <p:extLst>
      <p:ext uri="{BB962C8B-B14F-4D97-AF65-F5344CB8AC3E}">
        <p14:creationId xmlns:p14="http://schemas.microsoft.com/office/powerpoint/2010/main" val="380475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40057E3-DA16-4600-91D9-6EFFB4984029}"/>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2EFC79F3-01F8-43E3-B446-12121EE950A9}"/>
              </a:ext>
            </a:extLst>
          </p:cNvPr>
          <p:cNvSpPr>
            <a:spLocks noGrp="1"/>
          </p:cNvSpPr>
          <p:nvPr>
            <p:ph type="sldNum" sz="quarter" idx="12"/>
          </p:nvPr>
        </p:nvSpPr>
        <p:spPr/>
        <p:txBody>
          <a:bodyPr/>
          <a:lstStyle/>
          <a:p>
            <a:fld id="{510D3C48-01B5-44F0-B018-CA7289F8CA3D}" type="slidenum">
              <a:rPr lang="es-PE" smtClean="0"/>
              <a:t>9</a:t>
            </a:fld>
            <a:endParaRPr lang="es-PE"/>
          </a:p>
        </p:txBody>
      </p:sp>
      <p:sp>
        <p:nvSpPr>
          <p:cNvPr id="7" name="CuadroTexto 6">
            <a:extLst>
              <a:ext uri="{FF2B5EF4-FFF2-40B4-BE49-F238E27FC236}">
                <a16:creationId xmlns:a16="http://schemas.microsoft.com/office/drawing/2014/main" id="{46F43784-359C-4C1F-A3E7-19AB8C7D7105}"/>
              </a:ext>
            </a:extLst>
          </p:cNvPr>
          <p:cNvSpPr txBox="1"/>
          <p:nvPr/>
        </p:nvSpPr>
        <p:spPr>
          <a:xfrm>
            <a:off x="698268" y="620536"/>
            <a:ext cx="8643695" cy="646331"/>
          </a:xfrm>
          <a:prstGeom prst="rect">
            <a:avLst/>
          </a:prstGeom>
          <a:noFill/>
        </p:spPr>
        <p:txBody>
          <a:bodyPr wrap="square">
            <a:spAutoFit/>
          </a:bodyPr>
          <a:lstStyle/>
          <a:p>
            <a:pPr algn="just"/>
            <a:r>
              <a:rPr lang="es-PE" dirty="0"/>
              <a:t>Por otro lado, los tipos de trabajo, tanto en obras de superficie como subterráneas, pueden clasificarse en los siguientes grupos: </a:t>
            </a:r>
          </a:p>
        </p:txBody>
      </p:sp>
      <p:sp>
        <p:nvSpPr>
          <p:cNvPr id="9" name="CuadroTexto 8">
            <a:extLst>
              <a:ext uri="{FF2B5EF4-FFF2-40B4-BE49-F238E27FC236}">
                <a16:creationId xmlns:a16="http://schemas.microsoft.com/office/drawing/2014/main" id="{CEB41796-28D4-4070-AD90-3B23104355E8}"/>
              </a:ext>
            </a:extLst>
          </p:cNvPr>
          <p:cNvSpPr txBox="1"/>
          <p:nvPr/>
        </p:nvSpPr>
        <p:spPr>
          <a:xfrm>
            <a:off x="698268" y="1302966"/>
            <a:ext cx="5218955" cy="5078313"/>
          </a:xfrm>
          <a:prstGeom prst="rect">
            <a:avLst/>
          </a:prstGeom>
          <a:noFill/>
        </p:spPr>
        <p:txBody>
          <a:bodyPr wrap="square">
            <a:spAutoFit/>
          </a:bodyPr>
          <a:lstStyle/>
          <a:p>
            <a:pPr marL="342900" indent="-342900" algn="just">
              <a:buAutoNum type="alphaUcPeriod"/>
            </a:pPr>
            <a:r>
              <a:rPr lang="es-PE" sz="2400" b="1" dirty="0"/>
              <a:t>Perforación de banqueo. </a:t>
            </a:r>
          </a:p>
          <a:p>
            <a:pPr algn="just"/>
            <a:r>
              <a:rPr lang="es-PE" dirty="0"/>
              <a:t>Es el mejor método para la voladura de rocas ya que se dispone de un frente libre para la salida y proyección del material y permite una sistematización de las labores. Se utiliza tanto en proyectos de cielo abierto e interior con taladros verticales, generalmente, y también horizontales, en algunos casos poco frecuentes. </a:t>
            </a:r>
          </a:p>
          <a:p>
            <a:pPr algn="just"/>
            <a:endParaRPr lang="es-PE" dirty="0"/>
          </a:p>
          <a:p>
            <a:pPr algn="just"/>
            <a:r>
              <a:rPr lang="es-PE" sz="2400" b="1" dirty="0"/>
              <a:t>B. Perforación de avance de galerías y túneles. </a:t>
            </a:r>
          </a:p>
          <a:p>
            <a:pPr algn="just"/>
            <a:r>
              <a:rPr lang="es-PE" dirty="0"/>
              <a:t>Se necesita abrir una cara libre hacia el que sale el resto de la roca fragmentada por las demás cargas. La perforación de los taladros se puede llevar a cabo manualmente, pero la tendencia es hacia la mecanización total con el empleo de jumbos de uno o varios brazos. </a:t>
            </a:r>
          </a:p>
        </p:txBody>
      </p:sp>
      <p:pic>
        <p:nvPicPr>
          <p:cNvPr id="2" name="Imagen 1">
            <a:extLst>
              <a:ext uri="{FF2B5EF4-FFF2-40B4-BE49-F238E27FC236}">
                <a16:creationId xmlns:a16="http://schemas.microsoft.com/office/drawing/2014/main" id="{83F31FC5-4118-4AED-860C-2109B811095B}"/>
              </a:ext>
            </a:extLst>
          </p:cNvPr>
          <p:cNvPicPr>
            <a:picLocks noChangeAspect="1"/>
          </p:cNvPicPr>
          <p:nvPr/>
        </p:nvPicPr>
        <p:blipFill rotWithShape="1">
          <a:blip r:embed="rId2"/>
          <a:srcRect b="8972"/>
          <a:stretch/>
        </p:blipFill>
        <p:spPr>
          <a:xfrm>
            <a:off x="7066770" y="1320549"/>
            <a:ext cx="3357865" cy="2264135"/>
          </a:xfrm>
          <a:prstGeom prst="rect">
            <a:avLst/>
          </a:prstGeom>
        </p:spPr>
      </p:pic>
      <p:pic>
        <p:nvPicPr>
          <p:cNvPr id="3" name="Imagen 2">
            <a:extLst>
              <a:ext uri="{FF2B5EF4-FFF2-40B4-BE49-F238E27FC236}">
                <a16:creationId xmlns:a16="http://schemas.microsoft.com/office/drawing/2014/main" id="{6CF0E9CB-5BFF-4657-B4A1-30F573DB0695}"/>
              </a:ext>
            </a:extLst>
          </p:cNvPr>
          <p:cNvPicPr>
            <a:picLocks noChangeAspect="1"/>
          </p:cNvPicPr>
          <p:nvPr/>
        </p:nvPicPr>
        <p:blipFill>
          <a:blip r:embed="rId3"/>
          <a:stretch>
            <a:fillRect/>
          </a:stretch>
        </p:blipFill>
        <p:spPr>
          <a:xfrm>
            <a:off x="7189862" y="4020017"/>
            <a:ext cx="3308153" cy="2264135"/>
          </a:xfrm>
          <a:prstGeom prst="rect">
            <a:avLst/>
          </a:prstGeom>
        </p:spPr>
      </p:pic>
    </p:spTree>
    <p:extLst>
      <p:ext uri="{BB962C8B-B14F-4D97-AF65-F5344CB8AC3E}">
        <p14:creationId xmlns:p14="http://schemas.microsoft.com/office/powerpoint/2010/main" val="1994010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EA39F-B37B-DE6E-D869-43699CA7363F}"/>
              </a:ext>
            </a:extLst>
          </p:cNvPr>
          <p:cNvSpPr>
            <a:spLocks noGrp="1"/>
          </p:cNvSpPr>
          <p:nvPr>
            <p:ph type="title"/>
          </p:nvPr>
        </p:nvSpPr>
        <p:spPr>
          <a:xfrm>
            <a:off x="838200" y="365125"/>
            <a:ext cx="10515600" cy="945515"/>
          </a:xfrm>
        </p:spPr>
        <p:txBody>
          <a:bodyPr>
            <a:normAutofit/>
          </a:bodyPr>
          <a:lstStyle/>
          <a:p>
            <a:r>
              <a:rPr lang="es-ES" sz="3600" b="1" dirty="0">
                <a:solidFill>
                  <a:srgbClr val="7030A0"/>
                </a:solidFill>
              </a:rPr>
              <a:t>Ejemplo de aplicación:</a:t>
            </a:r>
            <a:endParaRPr lang="es-PE" sz="3600" b="1" dirty="0">
              <a:solidFill>
                <a:srgbClr val="7030A0"/>
              </a:solidFill>
            </a:endParaRPr>
          </a:p>
        </p:txBody>
      </p:sp>
      <p:sp>
        <p:nvSpPr>
          <p:cNvPr id="4" name="Marcador de fecha 3">
            <a:extLst>
              <a:ext uri="{FF2B5EF4-FFF2-40B4-BE49-F238E27FC236}">
                <a16:creationId xmlns:a16="http://schemas.microsoft.com/office/drawing/2014/main" id="{EE72D6D8-68F2-CDF6-3901-F363C3F12F76}"/>
              </a:ext>
            </a:extLst>
          </p:cNvPr>
          <p:cNvSpPr>
            <a:spLocks noGrp="1"/>
          </p:cNvSpPr>
          <p:nvPr>
            <p:ph type="dt" sz="half" idx="10"/>
          </p:nvPr>
        </p:nvSpPr>
        <p:spPr/>
        <p:txBody>
          <a:bodyPr/>
          <a:lstStyle/>
          <a:p>
            <a:fld id="{BA5380D9-AAD9-46FB-A789-7C432DF7F4BD}" type="datetime1">
              <a:rPr lang="es-PE" smtClean="0"/>
              <a:t>23/02/2025</a:t>
            </a:fld>
            <a:endParaRPr lang="es-PE"/>
          </a:p>
        </p:txBody>
      </p:sp>
      <p:sp>
        <p:nvSpPr>
          <p:cNvPr id="5" name="Marcador de número de diapositiva 4">
            <a:extLst>
              <a:ext uri="{FF2B5EF4-FFF2-40B4-BE49-F238E27FC236}">
                <a16:creationId xmlns:a16="http://schemas.microsoft.com/office/drawing/2014/main" id="{79BB0A4D-8B16-96E5-819E-CA34F1B827FC}"/>
              </a:ext>
            </a:extLst>
          </p:cNvPr>
          <p:cNvSpPr>
            <a:spLocks noGrp="1"/>
          </p:cNvSpPr>
          <p:nvPr>
            <p:ph type="sldNum" sz="quarter" idx="12"/>
          </p:nvPr>
        </p:nvSpPr>
        <p:spPr/>
        <p:txBody>
          <a:bodyPr/>
          <a:lstStyle/>
          <a:p>
            <a:fld id="{510D3C48-01B5-44F0-B018-CA7289F8CA3D}" type="slidenum">
              <a:rPr lang="es-PE" smtClean="0"/>
              <a:t>90</a:t>
            </a:fld>
            <a:endParaRPr lang="es-PE"/>
          </a:p>
        </p:txBody>
      </p:sp>
      <p:sp>
        <p:nvSpPr>
          <p:cNvPr id="6" name="CuadroTexto 5">
            <a:extLst>
              <a:ext uri="{FF2B5EF4-FFF2-40B4-BE49-F238E27FC236}">
                <a16:creationId xmlns:a16="http://schemas.microsoft.com/office/drawing/2014/main" id="{A7BB6119-03E0-49BF-1D60-E6EB4F566C7B}"/>
              </a:ext>
            </a:extLst>
          </p:cNvPr>
          <p:cNvSpPr txBox="1"/>
          <p:nvPr/>
        </p:nvSpPr>
        <p:spPr>
          <a:xfrm>
            <a:off x="705678" y="1369952"/>
            <a:ext cx="5297557" cy="4801314"/>
          </a:xfrm>
          <a:prstGeom prst="rect">
            <a:avLst/>
          </a:prstGeom>
          <a:noFill/>
        </p:spPr>
        <p:txBody>
          <a:bodyPr wrap="square">
            <a:spAutoFit/>
          </a:bodyPr>
          <a:lstStyle/>
          <a:p>
            <a:pPr algn="just"/>
            <a:r>
              <a:rPr lang="es-ES" dirty="0"/>
              <a:t>Se requiere estimar el tiempo que se tardará en perforar 150m  con un tricono de 6 pulgadas de diámetro en una roca de 150MPa de resistencia a compresión, siendo el empuje de 50KN y la velocidad de rotación de 60 r.p.m.</a:t>
            </a:r>
          </a:p>
          <a:p>
            <a:pPr algn="just"/>
            <a:endParaRPr lang="es-ES" dirty="0"/>
          </a:p>
          <a:p>
            <a:pPr algn="just"/>
            <a:r>
              <a:rPr lang="es-ES" b="1" dirty="0"/>
              <a:t>Solución:</a:t>
            </a:r>
          </a:p>
          <a:p>
            <a:pPr marL="285750" indent="-285750" algn="just">
              <a:buFont typeface="Arial" panose="020B0604020202020204" pitchFamily="34" charset="0"/>
              <a:buChar char="•"/>
            </a:pPr>
            <a:r>
              <a:rPr lang="es-PE" dirty="0"/>
              <a:t>Primeramente, convertimos la resistencia compresiva de </a:t>
            </a:r>
            <a:r>
              <a:rPr lang="es-PE" dirty="0" err="1"/>
              <a:t>Mpa</a:t>
            </a:r>
            <a:r>
              <a:rPr lang="es-PE" dirty="0"/>
              <a:t> a Psi como: RC=150MPa = 21755.7 psi. </a:t>
            </a:r>
          </a:p>
          <a:p>
            <a:pPr marL="285750" indent="-285750" algn="just">
              <a:buFont typeface="Arial" panose="020B0604020202020204" pitchFamily="34" charset="0"/>
              <a:buChar char="•"/>
            </a:pPr>
            <a:r>
              <a:rPr lang="es-PE" dirty="0"/>
              <a:t>La RC comprendido entre 15000 y 50000 psi y como el resultado es de 21755.7 psi está en el rango, por lo tanto, aplicando la expresión de Bauer (1971) se obtiene bueno resultados.</a:t>
            </a:r>
          </a:p>
          <a:p>
            <a:pPr marL="285750" indent="-285750" algn="just">
              <a:buFont typeface="Arial" panose="020B0604020202020204" pitchFamily="34" charset="0"/>
              <a:buChar char="•"/>
            </a:pPr>
            <a:r>
              <a:rPr lang="es-PE" dirty="0"/>
              <a:t>Transformemos el resto de las unidades a las requeridas por la fórmula.</a:t>
            </a:r>
          </a:p>
          <a:p>
            <a:pPr algn="just"/>
            <a:r>
              <a:rPr lang="es-PE" dirty="0"/>
              <a:t>     E=50KN= 11240.44 libras.</a:t>
            </a:r>
          </a:p>
        </p:txBody>
      </p:sp>
      <p:sp>
        <p:nvSpPr>
          <p:cNvPr id="8" name="CuadroTexto 7">
            <a:extLst>
              <a:ext uri="{FF2B5EF4-FFF2-40B4-BE49-F238E27FC236}">
                <a16:creationId xmlns:a16="http://schemas.microsoft.com/office/drawing/2014/main" id="{639A1A59-C13D-CB8F-D2D1-76CA9D3E8852}"/>
              </a:ext>
            </a:extLst>
          </p:cNvPr>
          <p:cNvSpPr txBox="1"/>
          <p:nvPr/>
        </p:nvSpPr>
        <p:spPr>
          <a:xfrm>
            <a:off x="6309360" y="1369952"/>
            <a:ext cx="5176962" cy="3970318"/>
          </a:xfrm>
          <a:prstGeom prst="rect">
            <a:avLst/>
          </a:prstGeom>
          <a:noFill/>
        </p:spPr>
        <p:txBody>
          <a:bodyPr wrap="square">
            <a:spAutoFit/>
          </a:bodyPr>
          <a:lstStyle/>
          <a:p>
            <a:pPr algn="just"/>
            <a:r>
              <a:rPr lang="es-ES" dirty="0"/>
              <a:t> Reemplazando a la ecuación se obtiene:</a:t>
            </a:r>
          </a:p>
          <a:p>
            <a:pPr algn="just"/>
            <a:r>
              <a:rPr lang="es-ES" dirty="0"/>
              <a:t> </a:t>
            </a:r>
          </a:p>
          <a:p>
            <a:pPr algn="just"/>
            <a:endParaRPr lang="es-ES" dirty="0"/>
          </a:p>
          <a:p>
            <a:pPr algn="just"/>
            <a:endParaRPr lang="es-ES" dirty="0"/>
          </a:p>
          <a:p>
            <a:pPr algn="just"/>
            <a:r>
              <a:rPr lang="es-ES" dirty="0"/>
              <a:t>Sin embargo, con la aplicación de </a:t>
            </a:r>
            <a:r>
              <a:rPr lang="es-ES" dirty="0" err="1"/>
              <a:t>Praillet</a:t>
            </a:r>
            <a:r>
              <a:rPr lang="es-ES" dirty="0"/>
              <a:t> se obtiene una mayor fiabilidad en todos los rangos, reemplazando se obtendría como: </a:t>
            </a:r>
          </a:p>
          <a:p>
            <a:pPr algn="just"/>
            <a:endParaRPr lang="es-ES" dirty="0"/>
          </a:p>
          <a:p>
            <a:pPr algn="just"/>
            <a:endParaRPr lang="es-ES" dirty="0"/>
          </a:p>
          <a:p>
            <a:pPr algn="just"/>
            <a:endParaRPr lang="es-ES" dirty="0"/>
          </a:p>
          <a:p>
            <a:pPr algn="just"/>
            <a:r>
              <a:rPr lang="es-ES" dirty="0"/>
              <a:t>La velocidad media resultante e incluye los tiempos muertos y la disponibilidad mecánica media de los equipos que suponemos de 80%, reemplazando se obtiene:</a:t>
            </a:r>
            <a:endParaRPr lang="es-PE" dirty="0"/>
          </a:p>
        </p:txBody>
      </p:sp>
      <p:pic>
        <p:nvPicPr>
          <p:cNvPr id="10" name="Imagen 9">
            <a:extLst>
              <a:ext uri="{FF2B5EF4-FFF2-40B4-BE49-F238E27FC236}">
                <a16:creationId xmlns:a16="http://schemas.microsoft.com/office/drawing/2014/main" id="{E43DD3DD-D51B-A0C9-C5C5-E69B42BE4500}"/>
              </a:ext>
            </a:extLst>
          </p:cNvPr>
          <p:cNvPicPr>
            <a:picLocks noChangeAspect="1"/>
          </p:cNvPicPr>
          <p:nvPr/>
        </p:nvPicPr>
        <p:blipFill>
          <a:blip r:embed="rId2"/>
          <a:stretch>
            <a:fillRect/>
          </a:stretch>
        </p:blipFill>
        <p:spPr>
          <a:xfrm>
            <a:off x="6444353" y="1825756"/>
            <a:ext cx="5041969" cy="521204"/>
          </a:xfrm>
          <a:prstGeom prst="rect">
            <a:avLst/>
          </a:prstGeom>
        </p:spPr>
      </p:pic>
      <p:pic>
        <p:nvPicPr>
          <p:cNvPr id="12" name="Imagen 11">
            <a:extLst>
              <a:ext uri="{FF2B5EF4-FFF2-40B4-BE49-F238E27FC236}">
                <a16:creationId xmlns:a16="http://schemas.microsoft.com/office/drawing/2014/main" id="{C2F13A30-F87D-EEEC-8D88-FCADCA42FCEE}"/>
              </a:ext>
            </a:extLst>
          </p:cNvPr>
          <p:cNvPicPr>
            <a:picLocks noChangeAspect="1"/>
          </p:cNvPicPr>
          <p:nvPr/>
        </p:nvPicPr>
        <p:blipFill>
          <a:blip r:embed="rId3"/>
          <a:stretch>
            <a:fillRect/>
          </a:stretch>
        </p:blipFill>
        <p:spPr>
          <a:xfrm>
            <a:off x="6309360" y="3429000"/>
            <a:ext cx="5176962" cy="716280"/>
          </a:xfrm>
          <a:prstGeom prst="rect">
            <a:avLst/>
          </a:prstGeom>
        </p:spPr>
      </p:pic>
      <p:pic>
        <p:nvPicPr>
          <p:cNvPr id="14" name="Imagen 13">
            <a:extLst>
              <a:ext uri="{FF2B5EF4-FFF2-40B4-BE49-F238E27FC236}">
                <a16:creationId xmlns:a16="http://schemas.microsoft.com/office/drawing/2014/main" id="{9F76BCF9-48FD-5A5A-60BD-5C7390CE79A1}"/>
              </a:ext>
            </a:extLst>
          </p:cNvPr>
          <p:cNvPicPr>
            <a:picLocks noChangeAspect="1"/>
          </p:cNvPicPr>
          <p:nvPr/>
        </p:nvPicPr>
        <p:blipFill>
          <a:blip r:embed="rId4"/>
          <a:stretch>
            <a:fillRect/>
          </a:stretch>
        </p:blipFill>
        <p:spPr>
          <a:xfrm>
            <a:off x="6444353" y="5227320"/>
            <a:ext cx="3995047" cy="1238231"/>
          </a:xfrm>
          <a:prstGeom prst="rect">
            <a:avLst/>
          </a:prstGeom>
        </p:spPr>
      </p:pic>
    </p:spTree>
    <p:extLst>
      <p:ext uri="{BB962C8B-B14F-4D97-AF65-F5344CB8AC3E}">
        <p14:creationId xmlns:p14="http://schemas.microsoft.com/office/powerpoint/2010/main" val="19103654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E28401-D785-986E-B036-BA0697262D0F}"/>
              </a:ext>
            </a:extLst>
          </p:cNvPr>
          <p:cNvSpPr>
            <a:spLocks noGrp="1"/>
          </p:cNvSpPr>
          <p:nvPr>
            <p:ph type="title"/>
          </p:nvPr>
        </p:nvSpPr>
        <p:spPr>
          <a:xfrm>
            <a:off x="838200" y="374553"/>
            <a:ext cx="10515600" cy="883812"/>
          </a:xfrm>
        </p:spPr>
        <p:txBody>
          <a:bodyPr vert="horz" lIns="91440" tIns="45720" rIns="91440" bIns="45720" rtlCol="0" anchor="ctr">
            <a:normAutofit/>
          </a:bodyPr>
          <a:lstStyle/>
          <a:p>
            <a:r>
              <a:rPr lang="es-ES" sz="3600" b="1" dirty="0"/>
              <a:t>2.16. TRICONOS</a:t>
            </a:r>
            <a:endParaRPr lang="es-PE" sz="3600" b="1" dirty="0"/>
          </a:p>
        </p:txBody>
      </p:sp>
      <p:sp>
        <p:nvSpPr>
          <p:cNvPr id="5" name="CuadroTexto 4">
            <a:extLst>
              <a:ext uri="{FF2B5EF4-FFF2-40B4-BE49-F238E27FC236}">
                <a16:creationId xmlns:a16="http://schemas.microsoft.com/office/drawing/2014/main" id="{222649CC-C238-2C1C-5287-557D8E86CABC}"/>
              </a:ext>
            </a:extLst>
          </p:cNvPr>
          <p:cNvSpPr txBox="1"/>
          <p:nvPr/>
        </p:nvSpPr>
        <p:spPr>
          <a:xfrm>
            <a:off x="705678" y="1369952"/>
            <a:ext cx="5297557" cy="4985980"/>
          </a:xfrm>
          <a:prstGeom prst="rect">
            <a:avLst/>
          </a:prstGeom>
          <a:noFill/>
        </p:spPr>
        <p:txBody>
          <a:bodyPr wrap="square">
            <a:spAutoFit/>
          </a:bodyPr>
          <a:lstStyle/>
          <a:p>
            <a:pPr algn="just"/>
            <a:r>
              <a:rPr lang="es-ES" dirty="0"/>
              <a:t>El trabajo de un tricono se basa en la combinación de dos acciones: </a:t>
            </a:r>
          </a:p>
          <a:p>
            <a:pPr algn="just"/>
            <a:r>
              <a:rPr lang="es-ES" sz="2400" b="1" dirty="0"/>
              <a:t>a. </a:t>
            </a:r>
            <a:r>
              <a:rPr lang="es-ES" sz="2400" b="1" dirty="0">
                <a:solidFill>
                  <a:srgbClr val="7030A0"/>
                </a:solidFill>
              </a:rPr>
              <a:t>lndentación: </a:t>
            </a:r>
          </a:p>
          <a:p>
            <a:pPr algn="just"/>
            <a:r>
              <a:rPr lang="es-ES" dirty="0"/>
              <a:t>Los dientes o insertos del tricono penetran en la roca debido al empuje sobre la roca. Este mecanismo equivale a la trituración de la roca. </a:t>
            </a:r>
          </a:p>
          <a:p>
            <a:pPr algn="just"/>
            <a:r>
              <a:rPr lang="es-ES" sz="2400" b="1" dirty="0"/>
              <a:t>b. </a:t>
            </a:r>
            <a:r>
              <a:rPr lang="es-ES" sz="2400" b="1" dirty="0">
                <a:solidFill>
                  <a:srgbClr val="7030A0"/>
                </a:solidFill>
              </a:rPr>
              <a:t>Corte: </a:t>
            </a:r>
          </a:p>
          <a:p>
            <a:pPr algn="just"/>
            <a:r>
              <a:rPr lang="es-ES" dirty="0"/>
              <a:t>Los fragmentos de roca se forman debido al movimiento lateral de desgarre de los conos al girar sobre el fondo del taladro. </a:t>
            </a:r>
          </a:p>
          <a:p>
            <a:pPr algn="just"/>
            <a:endParaRPr lang="es-ES" dirty="0"/>
          </a:p>
          <a:p>
            <a:pPr algn="just"/>
            <a:r>
              <a:rPr lang="es-ES" dirty="0"/>
              <a:t>La acción de corte sólo se produce, como tal, en rocas blandas, ya que en realidad es una compleja combinación de trituración y cizalladura debido al movimiento del tricono. Los triconos están formados por tres conos con dientes o insertos cuyos elementos pueden verse en la Fig.  </a:t>
            </a:r>
            <a:endParaRPr lang="es-PE" dirty="0"/>
          </a:p>
        </p:txBody>
      </p:sp>
      <p:pic>
        <p:nvPicPr>
          <p:cNvPr id="7" name="Imagen 6">
            <a:extLst>
              <a:ext uri="{FF2B5EF4-FFF2-40B4-BE49-F238E27FC236}">
                <a16:creationId xmlns:a16="http://schemas.microsoft.com/office/drawing/2014/main" id="{FB5B4BEC-5339-C3AD-2896-E3A18D8D7768}"/>
              </a:ext>
            </a:extLst>
          </p:cNvPr>
          <p:cNvPicPr>
            <a:picLocks noChangeAspect="1"/>
          </p:cNvPicPr>
          <p:nvPr/>
        </p:nvPicPr>
        <p:blipFill>
          <a:blip r:embed="rId2"/>
          <a:stretch>
            <a:fillRect/>
          </a:stretch>
        </p:blipFill>
        <p:spPr>
          <a:xfrm>
            <a:off x="6421495" y="1027906"/>
            <a:ext cx="5175774" cy="5267751"/>
          </a:xfrm>
          <a:prstGeom prst="rect">
            <a:avLst/>
          </a:prstGeom>
        </p:spPr>
      </p:pic>
    </p:spTree>
    <p:extLst>
      <p:ext uri="{BB962C8B-B14F-4D97-AF65-F5344CB8AC3E}">
        <p14:creationId xmlns:p14="http://schemas.microsoft.com/office/powerpoint/2010/main" val="29233708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E067B89-2B33-B170-BD72-7E607226217C}"/>
              </a:ext>
            </a:extLst>
          </p:cNvPr>
          <p:cNvSpPr txBox="1"/>
          <p:nvPr/>
        </p:nvSpPr>
        <p:spPr>
          <a:xfrm>
            <a:off x="715616" y="1073633"/>
            <a:ext cx="5380383" cy="2616101"/>
          </a:xfrm>
          <a:prstGeom prst="rect">
            <a:avLst/>
          </a:prstGeom>
          <a:noFill/>
        </p:spPr>
        <p:txBody>
          <a:bodyPr wrap="square">
            <a:spAutoFit/>
          </a:bodyPr>
          <a:lstStyle/>
          <a:p>
            <a:pPr algn="just"/>
            <a:r>
              <a:rPr lang="es-ES" dirty="0"/>
              <a:t>Los criterios de diseño que definen un tricono son: </a:t>
            </a:r>
          </a:p>
          <a:p>
            <a:pPr algn="just"/>
            <a:r>
              <a:rPr lang="es-ES" sz="2000" b="1" dirty="0">
                <a:solidFill>
                  <a:srgbClr val="7030A0"/>
                </a:solidFill>
              </a:rPr>
              <a:t>a. Angulo del eje del cono </a:t>
            </a:r>
          </a:p>
          <a:p>
            <a:pPr algn="just"/>
            <a:r>
              <a:rPr lang="es-ES" dirty="0"/>
              <a:t>Uno de los aspectos más importantes que se tiene en cuenta en el diseño de un tricono, es el ángulo que forman los ejes de los conos con la horizontal. Este ángulo determina el diámetro del cono dentado de acuerdo con el diámetro del taladro. Si aumenta el ángulo el diámetro del cono debe disminuir y recíprocamente</a:t>
            </a:r>
            <a:endParaRPr lang="es-PE" dirty="0"/>
          </a:p>
        </p:txBody>
      </p:sp>
      <p:pic>
        <p:nvPicPr>
          <p:cNvPr id="8" name="Imagen 7">
            <a:extLst>
              <a:ext uri="{FF2B5EF4-FFF2-40B4-BE49-F238E27FC236}">
                <a16:creationId xmlns:a16="http://schemas.microsoft.com/office/drawing/2014/main" id="{89CE2AE3-E14D-A34D-607E-8415F47AF621}"/>
              </a:ext>
            </a:extLst>
          </p:cNvPr>
          <p:cNvPicPr>
            <a:picLocks noChangeAspect="1"/>
          </p:cNvPicPr>
          <p:nvPr/>
        </p:nvPicPr>
        <p:blipFill>
          <a:blip r:embed="rId2"/>
          <a:stretch>
            <a:fillRect/>
          </a:stretch>
        </p:blipFill>
        <p:spPr>
          <a:xfrm>
            <a:off x="2505569" y="3654185"/>
            <a:ext cx="1466026" cy="2614025"/>
          </a:xfrm>
          <a:prstGeom prst="rect">
            <a:avLst/>
          </a:prstGeom>
        </p:spPr>
      </p:pic>
      <p:sp>
        <p:nvSpPr>
          <p:cNvPr id="10" name="CuadroTexto 9">
            <a:extLst>
              <a:ext uri="{FF2B5EF4-FFF2-40B4-BE49-F238E27FC236}">
                <a16:creationId xmlns:a16="http://schemas.microsoft.com/office/drawing/2014/main" id="{1143CCBE-F359-CA0B-C6B4-09DE963A7553}"/>
              </a:ext>
            </a:extLst>
          </p:cNvPr>
          <p:cNvSpPr txBox="1"/>
          <p:nvPr/>
        </p:nvSpPr>
        <p:spPr>
          <a:xfrm>
            <a:off x="6202017" y="1308797"/>
            <a:ext cx="5274367" cy="5078313"/>
          </a:xfrm>
          <a:prstGeom prst="rect">
            <a:avLst/>
          </a:prstGeom>
          <a:noFill/>
        </p:spPr>
        <p:txBody>
          <a:bodyPr wrap="square">
            <a:spAutoFit/>
          </a:bodyPr>
          <a:lstStyle/>
          <a:p>
            <a:pPr algn="just"/>
            <a:r>
              <a:rPr lang="es-ES" dirty="0"/>
              <a:t>En la Fig., se observan los parámetros geométricos que caracterizan la disposición de los conos dentados para dos tipos de roca diferentes. </a:t>
            </a:r>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r>
              <a:rPr lang="es-ES" dirty="0"/>
              <a:t>El avance del tricono en el fondo del barreno lo regula en gran parte el tamaño y forma de los conos, es decir el perfil del mismo.</a:t>
            </a:r>
            <a:endParaRPr lang="es-PE" dirty="0"/>
          </a:p>
        </p:txBody>
      </p:sp>
      <p:pic>
        <p:nvPicPr>
          <p:cNvPr id="12" name="Imagen 11">
            <a:extLst>
              <a:ext uri="{FF2B5EF4-FFF2-40B4-BE49-F238E27FC236}">
                <a16:creationId xmlns:a16="http://schemas.microsoft.com/office/drawing/2014/main" id="{C37ED242-2447-CA18-1895-8B6844EEC0BF}"/>
              </a:ext>
            </a:extLst>
          </p:cNvPr>
          <p:cNvPicPr>
            <a:picLocks noChangeAspect="1"/>
          </p:cNvPicPr>
          <p:nvPr/>
        </p:nvPicPr>
        <p:blipFill>
          <a:blip r:embed="rId3"/>
          <a:stretch>
            <a:fillRect/>
          </a:stretch>
        </p:blipFill>
        <p:spPr>
          <a:xfrm>
            <a:off x="6458152" y="2149840"/>
            <a:ext cx="4873648" cy="3088082"/>
          </a:xfrm>
          <a:prstGeom prst="rect">
            <a:avLst/>
          </a:prstGeom>
        </p:spPr>
      </p:pic>
      <p:sp>
        <p:nvSpPr>
          <p:cNvPr id="3" name="CuadroTexto 2">
            <a:extLst>
              <a:ext uri="{FF2B5EF4-FFF2-40B4-BE49-F238E27FC236}">
                <a16:creationId xmlns:a16="http://schemas.microsoft.com/office/drawing/2014/main" id="{E8E5D5CF-6897-FCF8-BF61-D49DFBB98C89}"/>
              </a:ext>
            </a:extLst>
          </p:cNvPr>
          <p:cNvSpPr txBox="1"/>
          <p:nvPr/>
        </p:nvSpPr>
        <p:spPr>
          <a:xfrm>
            <a:off x="715616" y="518944"/>
            <a:ext cx="6094428" cy="461665"/>
          </a:xfrm>
          <a:prstGeom prst="rect">
            <a:avLst/>
          </a:prstGeom>
          <a:noFill/>
        </p:spPr>
        <p:txBody>
          <a:bodyPr wrap="square">
            <a:spAutoFit/>
          </a:bodyPr>
          <a:lstStyle/>
          <a:p>
            <a:pPr algn="just"/>
            <a:r>
              <a:rPr lang="es-ES" sz="2400" b="1" dirty="0">
                <a:solidFill>
                  <a:srgbClr val="7030A0"/>
                </a:solidFill>
              </a:rPr>
              <a:t>2.16.1.CRITERIOS DE DISEÑO DE TRICONOS </a:t>
            </a:r>
          </a:p>
        </p:txBody>
      </p:sp>
    </p:spTree>
    <p:extLst>
      <p:ext uri="{BB962C8B-B14F-4D97-AF65-F5344CB8AC3E}">
        <p14:creationId xmlns:p14="http://schemas.microsoft.com/office/powerpoint/2010/main" val="2311283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955DD36-7A7E-F12F-E373-94524FDDFA24}"/>
              </a:ext>
            </a:extLst>
          </p:cNvPr>
          <p:cNvSpPr txBox="1"/>
          <p:nvPr/>
        </p:nvSpPr>
        <p:spPr>
          <a:xfrm>
            <a:off x="715616" y="527549"/>
            <a:ext cx="5297557" cy="1292662"/>
          </a:xfrm>
          <a:prstGeom prst="rect">
            <a:avLst/>
          </a:prstGeom>
          <a:noFill/>
        </p:spPr>
        <p:txBody>
          <a:bodyPr wrap="square">
            <a:spAutoFit/>
          </a:bodyPr>
          <a:lstStyle/>
          <a:p>
            <a:pPr algn="just"/>
            <a:r>
              <a:rPr lang="es-ES" sz="2400" b="1" dirty="0">
                <a:solidFill>
                  <a:srgbClr val="7030A0"/>
                </a:solidFill>
              </a:rPr>
              <a:t>b. Descentramiento </a:t>
            </a:r>
          </a:p>
          <a:p>
            <a:pPr algn="just"/>
            <a:r>
              <a:rPr lang="es-ES" dirty="0"/>
              <a:t>Otro factor a tener en cuenta en el diseño es el descentramiento de los ejes de rotación de los conos. Fig. </a:t>
            </a:r>
            <a:endParaRPr lang="es-PE" dirty="0"/>
          </a:p>
        </p:txBody>
      </p:sp>
      <p:pic>
        <p:nvPicPr>
          <p:cNvPr id="7" name="Imagen 6">
            <a:extLst>
              <a:ext uri="{FF2B5EF4-FFF2-40B4-BE49-F238E27FC236}">
                <a16:creationId xmlns:a16="http://schemas.microsoft.com/office/drawing/2014/main" id="{0C5034DB-3A83-277E-749E-51061DC58EAA}"/>
              </a:ext>
            </a:extLst>
          </p:cNvPr>
          <p:cNvPicPr>
            <a:picLocks noChangeAspect="1"/>
          </p:cNvPicPr>
          <p:nvPr/>
        </p:nvPicPr>
        <p:blipFill>
          <a:blip r:embed="rId2"/>
          <a:stretch>
            <a:fillRect/>
          </a:stretch>
        </p:blipFill>
        <p:spPr>
          <a:xfrm>
            <a:off x="1979584" y="1594489"/>
            <a:ext cx="2048161" cy="2438740"/>
          </a:xfrm>
          <a:prstGeom prst="rect">
            <a:avLst/>
          </a:prstGeom>
        </p:spPr>
      </p:pic>
      <p:sp>
        <p:nvSpPr>
          <p:cNvPr id="9" name="CuadroTexto 8">
            <a:extLst>
              <a:ext uri="{FF2B5EF4-FFF2-40B4-BE49-F238E27FC236}">
                <a16:creationId xmlns:a16="http://schemas.microsoft.com/office/drawing/2014/main" id="{A9FB7071-727F-843A-4D6C-DEB28617A18E}"/>
              </a:ext>
            </a:extLst>
          </p:cNvPr>
          <p:cNvSpPr txBox="1"/>
          <p:nvPr/>
        </p:nvSpPr>
        <p:spPr>
          <a:xfrm>
            <a:off x="715616" y="3832350"/>
            <a:ext cx="5297557" cy="2554545"/>
          </a:xfrm>
          <a:prstGeom prst="rect">
            <a:avLst/>
          </a:prstGeom>
          <a:noFill/>
        </p:spPr>
        <p:txBody>
          <a:bodyPr wrap="square">
            <a:spAutoFit/>
          </a:bodyPr>
          <a:lstStyle/>
          <a:p>
            <a:pPr algn="just"/>
            <a:r>
              <a:rPr lang="es-ES" sz="1600" dirty="0"/>
              <a:t>En el caso de rocas duras, este descentramiento es prácticamente nulo, con lo que el arranque de la roca se efectúa por trituración al sufrir los conos un movimiento de rodadura perfecta. En rocas blandas se tiende a que el descentramiento sea mayor, obteniéndose así la rotura de la roca por desgarre o </a:t>
            </a:r>
            <a:r>
              <a:rPr lang="es-ES" sz="1600" dirty="0" err="1"/>
              <a:t>ripado</a:t>
            </a:r>
            <a:r>
              <a:rPr lang="es-ES" sz="1600" dirty="0"/>
              <a:t>, ya que los conos experimentan un movimiento de deslizamiento junto con el de rotación. En rocas de tipo medio se combinan por igual ambos efectos de rotación y deslizamiento, obteniendo el arranque de la roca por trituración y desgarre. </a:t>
            </a:r>
            <a:endParaRPr lang="es-PE" sz="1600" dirty="0"/>
          </a:p>
        </p:txBody>
      </p:sp>
      <p:sp>
        <p:nvSpPr>
          <p:cNvPr id="11" name="CuadroTexto 10">
            <a:extLst>
              <a:ext uri="{FF2B5EF4-FFF2-40B4-BE49-F238E27FC236}">
                <a16:creationId xmlns:a16="http://schemas.microsoft.com/office/drawing/2014/main" id="{B464721C-3014-050A-D35C-635BEE9503B5}"/>
              </a:ext>
            </a:extLst>
          </p:cNvPr>
          <p:cNvSpPr txBox="1"/>
          <p:nvPr/>
        </p:nvSpPr>
        <p:spPr>
          <a:xfrm>
            <a:off x="6178827" y="513202"/>
            <a:ext cx="5297557" cy="1569660"/>
          </a:xfrm>
          <a:prstGeom prst="rect">
            <a:avLst/>
          </a:prstGeom>
          <a:noFill/>
        </p:spPr>
        <p:txBody>
          <a:bodyPr wrap="square">
            <a:spAutoFit/>
          </a:bodyPr>
          <a:lstStyle/>
          <a:p>
            <a:pPr algn="just"/>
            <a:r>
              <a:rPr lang="es-ES" sz="2400" b="1" dirty="0">
                <a:solidFill>
                  <a:srgbClr val="7030A0"/>
                </a:solidFill>
              </a:rPr>
              <a:t>c. Angulo del cono </a:t>
            </a:r>
          </a:p>
          <a:p>
            <a:pPr algn="just"/>
            <a:r>
              <a:rPr lang="es-ES" dirty="0"/>
              <a:t>El ángulo del cono es inversamente proporcional al ángulo del eje del cono, de forma que cuando éste aumenta el ángulo del cono debe disminuir para evitar las interferencias entre los conos. Fig. </a:t>
            </a:r>
            <a:endParaRPr lang="es-PE" dirty="0"/>
          </a:p>
        </p:txBody>
      </p:sp>
      <p:pic>
        <p:nvPicPr>
          <p:cNvPr id="13" name="Imagen 12">
            <a:extLst>
              <a:ext uri="{FF2B5EF4-FFF2-40B4-BE49-F238E27FC236}">
                <a16:creationId xmlns:a16="http://schemas.microsoft.com/office/drawing/2014/main" id="{A118F706-65A3-1B16-2867-2512E3EE98CA}"/>
              </a:ext>
            </a:extLst>
          </p:cNvPr>
          <p:cNvPicPr>
            <a:picLocks noChangeAspect="1"/>
          </p:cNvPicPr>
          <p:nvPr/>
        </p:nvPicPr>
        <p:blipFill>
          <a:blip r:embed="rId3"/>
          <a:stretch>
            <a:fillRect/>
          </a:stretch>
        </p:blipFill>
        <p:spPr>
          <a:xfrm>
            <a:off x="6976294" y="2228204"/>
            <a:ext cx="3526595" cy="4009600"/>
          </a:xfrm>
          <a:prstGeom prst="rect">
            <a:avLst/>
          </a:prstGeom>
        </p:spPr>
      </p:pic>
    </p:spTree>
    <p:extLst>
      <p:ext uri="{BB962C8B-B14F-4D97-AF65-F5344CB8AC3E}">
        <p14:creationId xmlns:p14="http://schemas.microsoft.com/office/powerpoint/2010/main" val="735981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5668DD8-3AF6-F3A7-B463-DF8C05F28DB0}"/>
              </a:ext>
            </a:extLst>
          </p:cNvPr>
          <p:cNvSpPr txBox="1"/>
          <p:nvPr/>
        </p:nvSpPr>
        <p:spPr>
          <a:xfrm>
            <a:off x="725556" y="610953"/>
            <a:ext cx="5287617" cy="5724644"/>
          </a:xfrm>
          <a:prstGeom prst="rect">
            <a:avLst/>
          </a:prstGeom>
          <a:noFill/>
        </p:spPr>
        <p:txBody>
          <a:bodyPr wrap="square">
            <a:spAutoFit/>
          </a:bodyPr>
          <a:lstStyle/>
          <a:p>
            <a:pPr algn="just"/>
            <a:r>
              <a:rPr lang="es-ES" sz="2400" b="1" dirty="0">
                <a:solidFill>
                  <a:srgbClr val="7030A0"/>
                </a:solidFill>
              </a:rPr>
              <a:t>d. Longitud de los dientes </a:t>
            </a:r>
          </a:p>
          <a:p>
            <a:pPr algn="just"/>
            <a:r>
              <a:rPr lang="es-ES" dirty="0"/>
              <a:t>En un tricono de dientes la longitud de éstos está definida por la profundidad de la fresa en el cono. Si el tricono es de insertos, la longitud vendrá dada por la parte visible de los botones de metal duro. </a:t>
            </a:r>
          </a:p>
          <a:p>
            <a:pPr algn="just"/>
            <a:r>
              <a:rPr lang="es-ES" sz="2400" b="1" dirty="0">
                <a:solidFill>
                  <a:srgbClr val="7030A0"/>
                </a:solidFill>
              </a:rPr>
              <a:t>e. Espesor del cono </a:t>
            </a:r>
          </a:p>
          <a:p>
            <a:pPr algn="just"/>
            <a:r>
              <a:rPr lang="es-ES" dirty="0"/>
              <a:t>Se debe disponer de un espesor mínimo para asegurar la resistencia estructural del cono. El espesor está determinado por el tamaño de los cojinetes, por la profundidad de la fresa en los triconos de dientes y por la profundidad de encostramiento en los de botones. </a:t>
            </a:r>
          </a:p>
          <a:p>
            <a:pPr algn="just"/>
            <a:endParaRPr lang="es-PE" sz="2800" b="1" dirty="0"/>
          </a:p>
          <a:p>
            <a:pPr algn="just"/>
            <a:r>
              <a:rPr lang="es-ES" sz="2800" b="1" dirty="0">
                <a:solidFill>
                  <a:srgbClr val="7030A0"/>
                </a:solidFill>
              </a:rPr>
              <a:t>2.16.2.TIPOS DE TRICONOS </a:t>
            </a:r>
          </a:p>
          <a:p>
            <a:pPr algn="just"/>
            <a:endParaRPr lang="es-ES" sz="2800" b="1" dirty="0"/>
          </a:p>
          <a:p>
            <a:pPr algn="just"/>
            <a:r>
              <a:rPr lang="es-ES" dirty="0"/>
              <a:t>Existen dos tipos de triconos: </a:t>
            </a:r>
          </a:p>
          <a:p>
            <a:pPr marL="285750" indent="-285750" algn="just">
              <a:buFont typeface="Arial" panose="020B0604020202020204" pitchFamily="34" charset="0"/>
              <a:buChar char="•"/>
            </a:pPr>
            <a:r>
              <a:rPr lang="es-ES" dirty="0"/>
              <a:t>De dientes. </a:t>
            </a:r>
          </a:p>
          <a:p>
            <a:pPr marL="285750" indent="-285750" algn="just">
              <a:buFont typeface="Arial" panose="020B0604020202020204" pitchFamily="34" charset="0"/>
              <a:buChar char="•"/>
            </a:pPr>
            <a:r>
              <a:rPr lang="es-ES" dirty="0"/>
              <a:t>De insertos. </a:t>
            </a:r>
            <a:endParaRPr lang="es-PE" dirty="0"/>
          </a:p>
        </p:txBody>
      </p:sp>
      <p:sp>
        <p:nvSpPr>
          <p:cNvPr id="9" name="CuadroTexto 8">
            <a:extLst>
              <a:ext uri="{FF2B5EF4-FFF2-40B4-BE49-F238E27FC236}">
                <a16:creationId xmlns:a16="http://schemas.microsoft.com/office/drawing/2014/main" id="{DE5FB415-8DDF-BA93-14C8-1B4C9C627D91}"/>
              </a:ext>
            </a:extLst>
          </p:cNvPr>
          <p:cNvSpPr txBox="1"/>
          <p:nvPr/>
        </p:nvSpPr>
        <p:spPr>
          <a:xfrm>
            <a:off x="6178829" y="1056495"/>
            <a:ext cx="5287616" cy="4801314"/>
          </a:xfrm>
          <a:prstGeom prst="rect">
            <a:avLst/>
          </a:prstGeom>
          <a:noFill/>
        </p:spPr>
        <p:txBody>
          <a:bodyPr wrap="square">
            <a:spAutoFit/>
          </a:bodyPr>
          <a:lstStyle/>
          <a:p>
            <a:pPr algn="just"/>
            <a:r>
              <a:rPr lang="es-ES" dirty="0"/>
              <a:t>Los triconos de dientes tienen la ventaja de su bajo coste, pues valen la quinta parte que uno de insertos. Sin embargo, las ventajas de los de insertos son: </a:t>
            </a:r>
          </a:p>
          <a:p>
            <a:pPr algn="just"/>
            <a:endParaRPr lang="es-ES" dirty="0"/>
          </a:p>
          <a:p>
            <a:pPr marL="285750" indent="-285750" algn="just">
              <a:buFont typeface="Arial" panose="020B0604020202020204" pitchFamily="34" charset="0"/>
              <a:buChar char="•"/>
            </a:pPr>
            <a:r>
              <a:rPr lang="es-ES" dirty="0"/>
              <a:t>Mantienen la velocidad de penetración durante la vida del tricono. </a:t>
            </a:r>
          </a:p>
          <a:p>
            <a:pPr marL="285750" indent="-285750" algn="just">
              <a:buFont typeface="Arial" panose="020B0604020202020204" pitchFamily="34" charset="0"/>
              <a:buChar char="•"/>
            </a:pPr>
            <a:r>
              <a:rPr lang="es-ES" dirty="0"/>
              <a:t>Requieren menos empuje para conseguir una velocidad de penetración. </a:t>
            </a:r>
          </a:p>
          <a:p>
            <a:pPr marL="285750" indent="-285750" algn="just">
              <a:buFont typeface="Arial" panose="020B0604020202020204" pitchFamily="34" charset="0"/>
              <a:buChar char="•"/>
            </a:pPr>
            <a:r>
              <a:rPr lang="es-ES" dirty="0"/>
              <a:t>Precisan menos par, y así disminuyen las tensiones sobre los motores de rotación. </a:t>
            </a:r>
          </a:p>
          <a:p>
            <a:pPr marL="285750" indent="-285750" algn="just">
              <a:buFont typeface="Arial" panose="020B0604020202020204" pitchFamily="34" charset="0"/>
              <a:buChar char="•"/>
            </a:pPr>
            <a:r>
              <a:rPr lang="es-ES" dirty="0"/>
              <a:t>Reducen las vibraciones, produciendo menos fatigas en la perforadora y en el varillaje. </a:t>
            </a:r>
          </a:p>
          <a:p>
            <a:pPr marL="285750" indent="-285750" algn="just">
              <a:buFont typeface="Arial" panose="020B0604020202020204" pitchFamily="34" charset="0"/>
              <a:buChar char="•"/>
            </a:pPr>
            <a:r>
              <a:rPr lang="es-ES" dirty="0"/>
              <a:t>Disminuye el desgaste sobre el estabilizador y la barra porque los insertos de carburo mantienen el diámetro del tricono mejor que los de dientes. </a:t>
            </a:r>
          </a:p>
          <a:p>
            <a:pPr marL="285750" indent="-285750" algn="just">
              <a:buFont typeface="Arial" panose="020B0604020202020204" pitchFamily="34" charset="0"/>
              <a:buChar char="•"/>
            </a:pPr>
            <a:r>
              <a:rPr lang="es-ES" dirty="0"/>
              <a:t>Producen menos pérdidas de tiempo por cambio de brocas y menores daños a las rocas. </a:t>
            </a:r>
            <a:endParaRPr lang="es-PE" dirty="0"/>
          </a:p>
        </p:txBody>
      </p:sp>
    </p:spTree>
    <p:extLst>
      <p:ext uri="{BB962C8B-B14F-4D97-AF65-F5344CB8AC3E}">
        <p14:creationId xmlns:p14="http://schemas.microsoft.com/office/powerpoint/2010/main" val="26008400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7E519-54E7-38F2-5645-37EAF65FCD11}"/>
              </a:ext>
            </a:extLst>
          </p:cNvPr>
          <p:cNvSpPr>
            <a:spLocks noGrp="1"/>
          </p:cNvSpPr>
          <p:nvPr>
            <p:ph type="title"/>
          </p:nvPr>
        </p:nvSpPr>
        <p:spPr>
          <a:xfrm>
            <a:off x="838200" y="365126"/>
            <a:ext cx="10515600" cy="910708"/>
          </a:xfrm>
        </p:spPr>
        <p:txBody>
          <a:bodyPr>
            <a:normAutofit/>
          </a:bodyPr>
          <a:lstStyle/>
          <a:p>
            <a:r>
              <a:rPr lang="es-ES" sz="2800" b="1" dirty="0">
                <a:solidFill>
                  <a:srgbClr val="7030A0"/>
                </a:solidFill>
              </a:rPr>
              <a:t>2.16.3. SELECCIÓN DE TRICONOS</a:t>
            </a:r>
            <a:endParaRPr lang="es-PE" sz="2800" b="1" dirty="0">
              <a:solidFill>
                <a:srgbClr val="7030A0"/>
              </a:solidFill>
            </a:endParaRPr>
          </a:p>
        </p:txBody>
      </p:sp>
      <p:sp>
        <p:nvSpPr>
          <p:cNvPr id="5" name="CuadroTexto 4">
            <a:extLst>
              <a:ext uri="{FF2B5EF4-FFF2-40B4-BE49-F238E27FC236}">
                <a16:creationId xmlns:a16="http://schemas.microsoft.com/office/drawing/2014/main" id="{126604DE-856A-3232-F0C8-1E0EFB3C6706}"/>
              </a:ext>
            </a:extLst>
          </p:cNvPr>
          <p:cNvSpPr txBox="1"/>
          <p:nvPr/>
        </p:nvSpPr>
        <p:spPr>
          <a:xfrm>
            <a:off x="705678" y="1275833"/>
            <a:ext cx="6121842" cy="4924425"/>
          </a:xfrm>
          <a:prstGeom prst="rect">
            <a:avLst/>
          </a:prstGeom>
          <a:noFill/>
        </p:spPr>
        <p:txBody>
          <a:bodyPr wrap="square">
            <a:spAutoFit/>
          </a:bodyPr>
          <a:lstStyle/>
          <a:p>
            <a:pPr algn="just"/>
            <a:r>
              <a:rPr lang="es-ES" dirty="0"/>
              <a:t>En la selección del tipo de tricono influyen fundamentalmente la resistencia a compresión de la roca y su dureza. Normalmente, los usuarios envían muestras a las compañías fabricantes de triconos para que asesoren sobre el tipo de broca a utilizar, velocidades de penetración probables y duración en metros.</a:t>
            </a:r>
          </a:p>
          <a:p>
            <a:pPr algn="just"/>
            <a:endParaRPr lang="es-ES" dirty="0"/>
          </a:p>
          <a:p>
            <a:pPr algn="just"/>
            <a:r>
              <a:rPr lang="es-ES" sz="2400" b="1" dirty="0">
                <a:solidFill>
                  <a:srgbClr val="7030A0"/>
                </a:solidFill>
              </a:rPr>
              <a:t>a. Triconos de dientes</a:t>
            </a:r>
            <a:r>
              <a:rPr lang="es-ES" dirty="0">
                <a:solidFill>
                  <a:srgbClr val="7030A0"/>
                </a:solidFill>
              </a:rPr>
              <a:t> </a:t>
            </a:r>
          </a:p>
          <a:p>
            <a:pPr algn="just"/>
            <a:r>
              <a:rPr lang="es-ES" dirty="0"/>
              <a:t>Los triconos de dientes se clasifican en tres categorías, según el tipo de formación rocosa: blanda, media y dura. </a:t>
            </a:r>
          </a:p>
          <a:p>
            <a:pPr algn="just"/>
            <a:endParaRPr lang="es-ES" dirty="0"/>
          </a:p>
          <a:p>
            <a:pPr marL="285750" indent="-285750" algn="just">
              <a:buFont typeface="Arial" panose="020B0604020202020204" pitchFamily="34" charset="0"/>
              <a:buChar char="•"/>
            </a:pPr>
            <a:r>
              <a:rPr lang="es-ES" sz="2000" b="1" dirty="0">
                <a:solidFill>
                  <a:srgbClr val="7030A0"/>
                </a:solidFill>
              </a:rPr>
              <a:t>Formaciones blandas </a:t>
            </a:r>
          </a:p>
          <a:p>
            <a:pPr algn="just"/>
            <a:r>
              <a:rPr lang="es-ES" dirty="0"/>
              <a:t>Los triconos para formaciones blandas tienen rodamientos pequeños compatibles con los dientes largos y los pequeños empujes sobre la broca que son necesarios. Los dientes están separados y los conos tienen un descentramiento grande para producir un efecto de desgarre elevado. </a:t>
            </a:r>
            <a:endParaRPr lang="es-PE" dirty="0"/>
          </a:p>
        </p:txBody>
      </p:sp>
      <p:pic>
        <p:nvPicPr>
          <p:cNvPr id="7" name="Imagen 6">
            <a:extLst>
              <a:ext uri="{FF2B5EF4-FFF2-40B4-BE49-F238E27FC236}">
                <a16:creationId xmlns:a16="http://schemas.microsoft.com/office/drawing/2014/main" id="{F1CBA837-7EC5-7C7F-E278-28A7732E347A}"/>
              </a:ext>
            </a:extLst>
          </p:cNvPr>
          <p:cNvPicPr>
            <a:picLocks noChangeAspect="1"/>
          </p:cNvPicPr>
          <p:nvPr/>
        </p:nvPicPr>
        <p:blipFill>
          <a:blip r:embed="rId2"/>
          <a:stretch>
            <a:fillRect/>
          </a:stretch>
        </p:blipFill>
        <p:spPr>
          <a:xfrm>
            <a:off x="7625675" y="1275833"/>
            <a:ext cx="3614157" cy="4942087"/>
          </a:xfrm>
          <a:prstGeom prst="rect">
            <a:avLst/>
          </a:prstGeom>
        </p:spPr>
      </p:pic>
    </p:spTree>
    <p:extLst>
      <p:ext uri="{BB962C8B-B14F-4D97-AF65-F5344CB8AC3E}">
        <p14:creationId xmlns:p14="http://schemas.microsoft.com/office/powerpoint/2010/main" val="1433031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E61A5DA-5347-2CF4-882D-172AEF7B3016}"/>
              </a:ext>
            </a:extLst>
          </p:cNvPr>
          <p:cNvSpPr txBox="1"/>
          <p:nvPr/>
        </p:nvSpPr>
        <p:spPr>
          <a:xfrm>
            <a:off x="705678" y="675101"/>
            <a:ext cx="5390322" cy="1785104"/>
          </a:xfrm>
          <a:prstGeom prst="rect">
            <a:avLst/>
          </a:prstGeom>
          <a:noFill/>
        </p:spPr>
        <p:txBody>
          <a:bodyPr wrap="square">
            <a:spAutoFit/>
          </a:bodyPr>
          <a:lstStyle/>
          <a:p>
            <a:pPr marL="342900" indent="-342900" algn="just">
              <a:buFont typeface="Arial" panose="020B0604020202020204" pitchFamily="34" charset="0"/>
              <a:buChar char="•"/>
            </a:pPr>
            <a:r>
              <a:rPr lang="es-ES" sz="2000" b="1" dirty="0">
                <a:solidFill>
                  <a:srgbClr val="7030A0"/>
                </a:solidFill>
              </a:rPr>
              <a:t>Formaciones medias </a:t>
            </a:r>
          </a:p>
          <a:p>
            <a:pPr algn="just"/>
            <a:r>
              <a:rPr lang="es-ES" dirty="0"/>
              <a:t>Los triconos para estas formaciones tienen cojinetes de tamaño medio, de acuerdo con los empujes necesarios y el tamaño de los dientes. La longitud de los dientes, espaciamiento y descentramiento son menores que en los triconos de formaciones blandas.</a:t>
            </a:r>
            <a:endParaRPr lang="es-PE" dirty="0"/>
          </a:p>
        </p:txBody>
      </p:sp>
      <p:pic>
        <p:nvPicPr>
          <p:cNvPr id="7" name="Imagen 6">
            <a:extLst>
              <a:ext uri="{FF2B5EF4-FFF2-40B4-BE49-F238E27FC236}">
                <a16:creationId xmlns:a16="http://schemas.microsoft.com/office/drawing/2014/main" id="{F2D9C9A6-6521-54C3-4098-928478B55097}"/>
              </a:ext>
            </a:extLst>
          </p:cNvPr>
          <p:cNvPicPr>
            <a:picLocks noChangeAspect="1"/>
          </p:cNvPicPr>
          <p:nvPr/>
        </p:nvPicPr>
        <p:blipFill>
          <a:blip r:embed="rId2"/>
          <a:stretch>
            <a:fillRect/>
          </a:stretch>
        </p:blipFill>
        <p:spPr>
          <a:xfrm>
            <a:off x="1927822" y="2384789"/>
            <a:ext cx="2147281" cy="3873526"/>
          </a:xfrm>
          <a:prstGeom prst="rect">
            <a:avLst/>
          </a:prstGeom>
        </p:spPr>
      </p:pic>
      <p:sp>
        <p:nvSpPr>
          <p:cNvPr id="9" name="CuadroTexto 8">
            <a:extLst>
              <a:ext uri="{FF2B5EF4-FFF2-40B4-BE49-F238E27FC236}">
                <a16:creationId xmlns:a16="http://schemas.microsoft.com/office/drawing/2014/main" id="{C0634212-4CF4-8A1C-D093-17B689121D26}"/>
              </a:ext>
            </a:extLst>
          </p:cNvPr>
          <p:cNvSpPr txBox="1"/>
          <p:nvPr/>
        </p:nvSpPr>
        <p:spPr>
          <a:xfrm>
            <a:off x="6266893" y="675101"/>
            <a:ext cx="5219429" cy="1785104"/>
          </a:xfrm>
          <a:prstGeom prst="rect">
            <a:avLst/>
          </a:prstGeom>
          <a:noFill/>
        </p:spPr>
        <p:txBody>
          <a:bodyPr wrap="square">
            <a:spAutoFit/>
          </a:bodyPr>
          <a:lstStyle/>
          <a:p>
            <a:pPr marL="342900" indent="-342900" algn="just">
              <a:buFont typeface="Arial" panose="020B0604020202020204" pitchFamily="34" charset="0"/>
              <a:buChar char="•"/>
            </a:pPr>
            <a:r>
              <a:rPr lang="es-ES" sz="2000" b="1" dirty="0">
                <a:solidFill>
                  <a:srgbClr val="7030A0"/>
                </a:solidFill>
              </a:rPr>
              <a:t>Formaciones duras </a:t>
            </a:r>
          </a:p>
          <a:p>
            <a:pPr algn="just"/>
            <a:r>
              <a:rPr lang="es-ES" dirty="0"/>
              <a:t>Los triconos de formaciones duras tienen cojinetes grandes, dientes cortos, resistentes y muy próximos unos de otros. Los conos tienen muy poco descentramiento para aumentar el avance por trituración, requiriéndose empujes muy importantes.</a:t>
            </a:r>
            <a:endParaRPr lang="es-PE" dirty="0"/>
          </a:p>
        </p:txBody>
      </p:sp>
      <p:pic>
        <p:nvPicPr>
          <p:cNvPr id="11" name="Imagen 10">
            <a:extLst>
              <a:ext uri="{FF2B5EF4-FFF2-40B4-BE49-F238E27FC236}">
                <a16:creationId xmlns:a16="http://schemas.microsoft.com/office/drawing/2014/main" id="{4AC9D401-6348-C0EC-9692-2220CD753673}"/>
              </a:ext>
            </a:extLst>
          </p:cNvPr>
          <p:cNvPicPr>
            <a:picLocks noChangeAspect="1"/>
          </p:cNvPicPr>
          <p:nvPr/>
        </p:nvPicPr>
        <p:blipFill>
          <a:blip r:embed="rId3"/>
          <a:stretch>
            <a:fillRect/>
          </a:stretch>
        </p:blipFill>
        <p:spPr>
          <a:xfrm>
            <a:off x="7450203" y="2566433"/>
            <a:ext cx="2408692" cy="3704124"/>
          </a:xfrm>
          <a:prstGeom prst="rect">
            <a:avLst/>
          </a:prstGeom>
        </p:spPr>
      </p:pic>
    </p:spTree>
    <p:extLst>
      <p:ext uri="{BB962C8B-B14F-4D97-AF65-F5344CB8AC3E}">
        <p14:creationId xmlns:p14="http://schemas.microsoft.com/office/powerpoint/2010/main" val="37750709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8EBDF3C-F942-39D9-82D4-B1F6B91CCCCF}"/>
              </a:ext>
            </a:extLst>
          </p:cNvPr>
          <p:cNvSpPr txBox="1"/>
          <p:nvPr/>
        </p:nvSpPr>
        <p:spPr>
          <a:xfrm>
            <a:off x="3829296" y="770559"/>
            <a:ext cx="5406144" cy="369332"/>
          </a:xfrm>
          <a:prstGeom prst="rect">
            <a:avLst/>
          </a:prstGeom>
          <a:noFill/>
        </p:spPr>
        <p:txBody>
          <a:bodyPr wrap="square">
            <a:spAutoFit/>
          </a:bodyPr>
          <a:lstStyle/>
          <a:p>
            <a:r>
              <a:rPr lang="es-ES" b="1" dirty="0">
                <a:solidFill>
                  <a:srgbClr val="7030A0"/>
                </a:solidFill>
              </a:rPr>
              <a:t>CLASIFICACION GENERAL DE TRICONOS DE DIENTES </a:t>
            </a:r>
            <a:endParaRPr lang="es-PE" b="1" dirty="0">
              <a:solidFill>
                <a:srgbClr val="7030A0"/>
              </a:solidFill>
            </a:endParaRPr>
          </a:p>
        </p:txBody>
      </p:sp>
      <p:pic>
        <p:nvPicPr>
          <p:cNvPr id="7" name="Imagen 6">
            <a:extLst>
              <a:ext uri="{FF2B5EF4-FFF2-40B4-BE49-F238E27FC236}">
                <a16:creationId xmlns:a16="http://schemas.microsoft.com/office/drawing/2014/main" id="{CAD02209-B287-418C-4171-E1ACA16EF7FD}"/>
              </a:ext>
            </a:extLst>
          </p:cNvPr>
          <p:cNvPicPr>
            <a:picLocks noChangeAspect="1"/>
          </p:cNvPicPr>
          <p:nvPr/>
        </p:nvPicPr>
        <p:blipFill>
          <a:blip r:embed="rId2"/>
          <a:stretch>
            <a:fillRect/>
          </a:stretch>
        </p:blipFill>
        <p:spPr>
          <a:xfrm>
            <a:off x="689856" y="1087181"/>
            <a:ext cx="10752136" cy="5331438"/>
          </a:xfrm>
          <a:prstGeom prst="rect">
            <a:avLst/>
          </a:prstGeom>
        </p:spPr>
      </p:pic>
    </p:spTree>
    <p:extLst>
      <p:ext uri="{BB962C8B-B14F-4D97-AF65-F5344CB8AC3E}">
        <p14:creationId xmlns:p14="http://schemas.microsoft.com/office/powerpoint/2010/main" val="663537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F7B86-24FD-97CC-CCE1-12502BF532ED}"/>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048F965C-7399-FE8E-278B-D467BC522559}"/>
              </a:ext>
            </a:extLst>
          </p:cNvPr>
          <p:cNvSpPr txBox="1"/>
          <p:nvPr/>
        </p:nvSpPr>
        <p:spPr>
          <a:xfrm>
            <a:off x="715618" y="583059"/>
            <a:ext cx="5307496" cy="1661993"/>
          </a:xfrm>
          <a:prstGeom prst="rect">
            <a:avLst/>
          </a:prstGeom>
          <a:noFill/>
        </p:spPr>
        <p:txBody>
          <a:bodyPr wrap="square">
            <a:spAutoFit/>
          </a:bodyPr>
          <a:lstStyle/>
          <a:p>
            <a:pPr algn="just"/>
            <a:r>
              <a:rPr lang="es-ES" sz="2400" b="1" dirty="0">
                <a:solidFill>
                  <a:srgbClr val="7030A0"/>
                </a:solidFill>
              </a:rPr>
              <a:t>b. Triconos de insertos</a:t>
            </a:r>
            <a:r>
              <a:rPr lang="es-ES" sz="2400" b="1" dirty="0"/>
              <a:t> </a:t>
            </a:r>
          </a:p>
          <a:p>
            <a:pPr algn="just"/>
            <a:endParaRPr lang="es-ES" sz="2400" b="1" dirty="0"/>
          </a:p>
          <a:p>
            <a:pPr algn="just"/>
            <a:r>
              <a:rPr lang="es-ES" dirty="0"/>
              <a:t>Existen cuatro tipos de triconos, que se diferencian en el diseño y tamaño de los insertos, en el espaciamiento de estos y en la acción de corte. Fig. </a:t>
            </a:r>
            <a:endParaRPr lang="es-PE" dirty="0"/>
          </a:p>
        </p:txBody>
      </p:sp>
      <p:pic>
        <p:nvPicPr>
          <p:cNvPr id="7" name="Imagen 6">
            <a:extLst>
              <a:ext uri="{FF2B5EF4-FFF2-40B4-BE49-F238E27FC236}">
                <a16:creationId xmlns:a16="http://schemas.microsoft.com/office/drawing/2014/main" id="{66CE0162-8361-39BF-1318-48D515E9B5CB}"/>
              </a:ext>
            </a:extLst>
          </p:cNvPr>
          <p:cNvPicPr>
            <a:picLocks noChangeAspect="1"/>
          </p:cNvPicPr>
          <p:nvPr/>
        </p:nvPicPr>
        <p:blipFill>
          <a:blip r:embed="rId2"/>
          <a:stretch>
            <a:fillRect/>
          </a:stretch>
        </p:blipFill>
        <p:spPr>
          <a:xfrm>
            <a:off x="802525" y="2416603"/>
            <a:ext cx="5220589" cy="3069392"/>
          </a:xfrm>
          <a:prstGeom prst="rect">
            <a:avLst/>
          </a:prstGeom>
        </p:spPr>
      </p:pic>
      <p:pic>
        <p:nvPicPr>
          <p:cNvPr id="2" name="Imagen 1">
            <a:extLst>
              <a:ext uri="{FF2B5EF4-FFF2-40B4-BE49-F238E27FC236}">
                <a16:creationId xmlns:a16="http://schemas.microsoft.com/office/drawing/2014/main" id="{BB6AE6B8-CD9A-08A8-1475-E7A49C841B69}"/>
              </a:ext>
            </a:extLst>
          </p:cNvPr>
          <p:cNvPicPr>
            <a:picLocks noChangeAspect="1"/>
          </p:cNvPicPr>
          <p:nvPr/>
        </p:nvPicPr>
        <p:blipFill>
          <a:blip r:embed="rId3"/>
          <a:stretch>
            <a:fillRect/>
          </a:stretch>
        </p:blipFill>
        <p:spPr>
          <a:xfrm>
            <a:off x="6273606" y="1315844"/>
            <a:ext cx="5220589" cy="4979213"/>
          </a:xfrm>
          <a:prstGeom prst="rect">
            <a:avLst/>
          </a:prstGeom>
        </p:spPr>
      </p:pic>
    </p:spTree>
    <p:extLst>
      <p:ext uri="{BB962C8B-B14F-4D97-AF65-F5344CB8AC3E}">
        <p14:creationId xmlns:p14="http://schemas.microsoft.com/office/powerpoint/2010/main" val="29177732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2CCB5F0B-C12D-0F22-3AC0-F4E14EDD8A45}"/>
              </a:ext>
            </a:extLst>
          </p:cNvPr>
          <p:cNvPicPr>
            <a:picLocks noChangeAspect="1"/>
          </p:cNvPicPr>
          <p:nvPr/>
        </p:nvPicPr>
        <p:blipFill>
          <a:blip r:embed="rId2"/>
          <a:stretch>
            <a:fillRect/>
          </a:stretch>
        </p:blipFill>
        <p:spPr>
          <a:xfrm>
            <a:off x="1023730" y="831537"/>
            <a:ext cx="8706679" cy="5487166"/>
          </a:xfrm>
          <a:prstGeom prst="rect">
            <a:avLst/>
          </a:prstGeom>
        </p:spPr>
      </p:pic>
      <p:sp>
        <p:nvSpPr>
          <p:cNvPr id="11" name="CuadroTexto 10">
            <a:extLst>
              <a:ext uri="{FF2B5EF4-FFF2-40B4-BE49-F238E27FC236}">
                <a16:creationId xmlns:a16="http://schemas.microsoft.com/office/drawing/2014/main" id="{3D7BB7A6-8178-8305-193B-7EE8440E4F0A}"/>
              </a:ext>
            </a:extLst>
          </p:cNvPr>
          <p:cNvSpPr txBox="1"/>
          <p:nvPr/>
        </p:nvSpPr>
        <p:spPr>
          <a:xfrm>
            <a:off x="2245771" y="539297"/>
            <a:ext cx="6097656" cy="369332"/>
          </a:xfrm>
          <a:prstGeom prst="rect">
            <a:avLst/>
          </a:prstGeom>
          <a:noFill/>
        </p:spPr>
        <p:txBody>
          <a:bodyPr wrap="square">
            <a:spAutoFit/>
          </a:bodyPr>
          <a:lstStyle/>
          <a:p>
            <a:r>
              <a:rPr lang="es-ES" b="1" dirty="0">
                <a:solidFill>
                  <a:srgbClr val="7030A0"/>
                </a:solidFill>
              </a:rPr>
              <a:t>CLASIFICACION GENERAL DE TRICONOS DE INSERTOS</a:t>
            </a:r>
            <a:endParaRPr lang="es-PE" b="1" dirty="0">
              <a:solidFill>
                <a:srgbClr val="7030A0"/>
              </a:solidFill>
            </a:endParaRPr>
          </a:p>
        </p:txBody>
      </p:sp>
    </p:spTree>
    <p:extLst>
      <p:ext uri="{BB962C8B-B14F-4D97-AF65-F5344CB8AC3E}">
        <p14:creationId xmlns:p14="http://schemas.microsoft.com/office/powerpoint/2010/main" val="145640449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425</TotalTime>
  <Words>15062</Words>
  <Application>Microsoft Office PowerPoint</Application>
  <PresentationFormat>Panorámica</PresentationFormat>
  <Paragraphs>1236</Paragraphs>
  <Slides>115</Slides>
  <Notes>0</Notes>
  <HiddenSlides>0</HiddenSlides>
  <MMClips>2</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115</vt:i4>
      </vt:variant>
    </vt:vector>
  </HeadingPairs>
  <TitlesOfParts>
    <vt:vector size="125" baseType="lpstr">
      <vt:lpstr>Arial</vt:lpstr>
      <vt:lpstr>Calibri</vt:lpstr>
      <vt:lpstr>Calibri Light</vt:lpstr>
      <vt:lpstr>Cambria Math</vt:lpstr>
      <vt:lpstr>Open Sans</vt:lpstr>
      <vt:lpstr>Prompt</vt:lpstr>
      <vt:lpstr>Times New Roman</vt:lpstr>
      <vt:lpstr>Wingdings</vt:lpstr>
      <vt:lpstr>Tema de Office</vt:lpstr>
      <vt:lpstr>Ecuación</vt:lpstr>
      <vt:lpstr>Presentación de PowerPoint</vt:lpstr>
      <vt:lpstr>Presentación de PowerPoint</vt:lpstr>
      <vt:lpstr>Módulo 2</vt:lpstr>
      <vt:lpstr>Índice</vt:lpstr>
      <vt:lpstr>INTRODUCCIÓN</vt:lpstr>
      <vt:lpstr>Presentación de PowerPoint</vt:lpstr>
      <vt:lpstr>Presentación de PowerPoint</vt:lpstr>
      <vt:lpstr>2.1. TIPOS DE PERFORACIÓN </vt:lpstr>
      <vt:lpstr>Presentación de PowerPoint</vt:lpstr>
      <vt:lpstr>Presentación de PowerPoint</vt:lpstr>
      <vt:lpstr>Presentación de PowerPoint</vt:lpstr>
      <vt:lpstr>2.2. CAMPOS DE APLICACIÓN DE LOS DIFERENTES MÉTODOS DE PERFORACIÓN</vt:lpstr>
      <vt:lpstr>Presentación de PowerPoint</vt:lpstr>
      <vt:lpstr>Presentación de PowerPoint</vt:lpstr>
      <vt:lpstr>Presentación de PowerPoint</vt:lpstr>
      <vt:lpstr>Presentación de PowerPoint</vt:lpstr>
      <vt:lpstr>2.3.1. PERCUSIÓN</vt:lpstr>
      <vt:lpstr>Presentación de PowerPoint</vt:lpstr>
      <vt:lpstr>2.3.2. ROTACIÓN</vt:lpstr>
      <vt:lpstr>2.3.3. EMPUJE</vt:lpstr>
      <vt:lpstr>2.3.4. BARRIDO</vt:lpstr>
      <vt:lpstr>Presentación de PowerPoint</vt:lpstr>
      <vt:lpstr>2.4. PERFORACIÓN CON MARTILLO EN CABEZA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2.5.PERFORADORA CON MARTILLO EN FONDO</vt:lpstr>
      <vt:lpstr>Presentación de PowerPoint</vt:lpstr>
      <vt:lpstr>Presentación de PowerPoint</vt:lpstr>
      <vt:lpstr>Presentación de PowerPoint</vt:lpstr>
      <vt:lpstr>Presentación de PowerPoint</vt:lpstr>
      <vt:lpstr>Presentación de PowerPoint</vt:lpstr>
      <vt:lpstr>2.6. SISTEMAS DE AVANCES</vt:lpstr>
      <vt:lpstr>Presentación de PowerPoint</vt:lpstr>
      <vt:lpstr>Presentación de PowerPoint</vt:lpstr>
      <vt:lpstr>Presentación de PowerPoint</vt:lpstr>
      <vt:lpstr>Presentación de PowerPoint</vt:lpstr>
      <vt:lpstr>2.7. SISTEMA DE MONTAJE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2.7.2. Sistema de montaje para aplicaciones a cielo abierto</vt:lpstr>
      <vt:lpstr>Presentación de PowerPoint</vt:lpstr>
      <vt:lpstr>Presentación de PowerPoint</vt:lpstr>
      <vt:lpstr>2.7.3. Perforadoras Manuales</vt:lpstr>
      <vt:lpstr>Presentación de PowerPoint</vt:lpstr>
      <vt:lpstr>2.8. VELOCIDAD DE PENETRACIÓN DE PERFORADORAS ROTOPERCUTIVAS</vt:lpstr>
      <vt:lpstr>Presentación de PowerPoint</vt:lpstr>
      <vt:lpstr>2.8.2. Fórmulas empíricas</vt:lpstr>
      <vt:lpstr>2.8.3. Ensayos de Laboratorio</vt:lpstr>
      <vt:lpstr>Presentación de PowerPoint</vt:lpstr>
      <vt:lpstr>Presentación de PowerPoint</vt:lpstr>
      <vt:lpstr>Presentación de PowerPoint</vt:lpstr>
      <vt:lpstr>Presentación de PowerPoint</vt:lpstr>
      <vt:lpstr>2.9. VELOCIDAD MEDIA DE PERFORACIÓN ROTOPERCUTIVA</vt:lpstr>
      <vt:lpstr>2.10.SISTEMA DE PERFORACIÓN ROTATIVA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2.11. ELEMENTOS AUXILIARES</vt:lpstr>
      <vt:lpstr>Presentación de PowerPoint</vt:lpstr>
      <vt:lpstr>Presentación de PowerPoint</vt:lpstr>
      <vt:lpstr>2.12. VARIABLES DE PERFORACIÓN ROTATIVA</vt:lpstr>
      <vt:lpstr>Presentación de PowerPoint</vt:lpstr>
      <vt:lpstr>Presentación de PowerPoint</vt:lpstr>
      <vt:lpstr>Presentación de PowerPoint</vt:lpstr>
      <vt:lpstr>2.13. CRITERIO DE SELECCIÓN DE PERFORADORAS</vt:lpstr>
      <vt:lpstr>Presentación de PowerPoint</vt:lpstr>
      <vt:lpstr>Presentación de PowerPoint</vt:lpstr>
      <vt:lpstr>2.14. VELOCIDAD DE PENETRACIÓN</vt:lpstr>
      <vt:lpstr>Presentación de PowerPoint</vt:lpstr>
      <vt:lpstr>Presentación de PowerPoint</vt:lpstr>
      <vt:lpstr>Presentación de PowerPoint</vt:lpstr>
      <vt:lpstr>2.15. VELOCIDAD MEDIA DE PERFORACIÓN ROTATIVA</vt:lpstr>
      <vt:lpstr>Ejemplo de aplicación:</vt:lpstr>
      <vt:lpstr>2.16. TRICONOS</vt:lpstr>
      <vt:lpstr>Presentación de PowerPoint</vt:lpstr>
      <vt:lpstr>Presentación de PowerPoint</vt:lpstr>
      <vt:lpstr>Presentación de PowerPoint</vt:lpstr>
      <vt:lpstr>2.16.3. SELECCIÓN DE TRICONOS</vt:lpstr>
      <vt:lpstr>Presentación de PowerPoint</vt:lpstr>
      <vt:lpstr>Presentación de PowerPoint</vt:lpstr>
      <vt:lpstr>Presentación de PowerPoint</vt:lpstr>
      <vt:lpstr>Presentación de PowerPoint</vt:lpstr>
      <vt:lpstr>Presentación de PowerPoint</vt:lpstr>
      <vt:lpstr>Presentación de PowerPoint</vt:lpstr>
      <vt:lpstr>2.17. AUTOMATIZACIÓN DE MAQUINAS PERFORADORAS</vt:lpstr>
      <vt:lpstr>Presentación de PowerPoint</vt:lpstr>
      <vt:lpstr>Presentación de PowerPoint</vt:lpstr>
      <vt:lpstr>Presentación de PowerPoint</vt:lpstr>
      <vt:lpstr>Presentación de PowerPoint</vt:lpstr>
      <vt:lpstr>2.18. optimización de desempeño de perforadoras</vt:lpstr>
      <vt:lpstr>Presentación de PowerPoint</vt:lpstr>
      <vt:lpstr>Presentación de PowerPoint</vt:lpstr>
      <vt:lpstr>2.19. cálculo de la cantidad óptima de perforadoras</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Santiago L. Robert</cp:lastModifiedBy>
  <cp:revision>25</cp:revision>
  <dcterms:created xsi:type="dcterms:W3CDTF">2022-04-19T18:02:09Z</dcterms:created>
  <dcterms:modified xsi:type="dcterms:W3CDTF">2025-02-23T17:15:18Z</dcterms:modified>
</cp:coreProperties>
</file>